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2"/>
  </p:notesMasterIdLst>
  <p:sldIdLst>
    <p:sldId id="548" r:id="rId2"/>
    <p:sldId id="522" r:id="rId3"/>
    <p:sldId id="525" r:id="rId4"/>
    <p:sldId id="524" r:id="rId5"/>
    <p:sldId id="523" r:id="rId6"/>
    <p:sldId id="506" r:id="rId7"/>
    <p:sldId id="502" r:id="rId8"/>
    <p:sldId id="507" r:id="rId9"/>
    <p:sldId id="509" r:id="rId10"/>
    <p:sldId id="511" r:id="rId11"/>
    <p:sldId id="513" r:id="rId12"/>
    <p:sldId id="515" r:id="rId13"/>
    <p:sldId id="528" r:id="rId14"/>
    <p:sldId id="516" r:id="rId15"/>
    <p:sldId id="517" r:id="rId16"/>
    <p:sldId id="519" r:id="rId17"/>
    <p:sldId id="510" r:id="rId18"/>
    <p:sldId id="521" r:id="rId19"/>
    <p:sldId id="529" r:id="rId20"/>
    <p:sldId id="514" r:id="rId21"/>
    <p:sldId id="530" r:id="rId22"/>
    <p:sldId id="526" r:id="rId23"/>
    <p:sldId id="533" r:id="rId24"/>
    <p:sldId id="534" r:id="rId25"/>
    <p:sldId id="535" r:id="rId26"/>
    <p:sldId id="536" r:id="rId27"/>
    <p:sldId id="537" r:id="rId28"/>
    <p:sldId id="538" r:id="rId29"/>
    <p:sldId id="539" r:id="rId30"/>
    <p:sldId id="540" r:id="rId31"/>
    <p:sldId id="541" r:id="rId32"/>
    <p:sldId id="542" r:id="rId33"/>
    <p:sldId id="543" r:id="rId34"/>
    <p:sldId id="544" r:id="rId35"/>
    <p:sldId id="545" r:id="rId36"/>
    <p:sldId id="546" r:id="rId37"/>
    <p:sldId id="547" r:id="rId38"/>
    <p:sldId id="527" r:id="rId39"/>
    <p:sldId id="531" r:id="rId40"/>
    <p:sldId id="532" r:id="rId41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6699FF"/>
    <a:srgbClr val="0066FF"/>
    <a:srgbClr val="99CCFF"/>
    <a:srgbClr val="006600"/>
    <a:srgbClr val="3584B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Stijl, licht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jl, licht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Stijl, licht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3153" autoAdjust="0"/>
  </p:normalViewPr>
  <p:slideViewPr>
    <p:cSldViewPr>
      <p:cViewPr varScale="1">
        <p:scale>
          <a:sx n="54" d="100"/>
          <a:sy n="54" d="100"/>
        </p:scale>
        <p:origin x="-45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7BA7026-1BC1-40EF-99A1-73DAA7FE741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610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BF39B-09A2-46BA-8E58-FB2AA9F64FC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5933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244B5-646D-4286-A86D-5C5A7842393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7807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813FE-A732-4B5B-8CA2-CE1B2B0AA17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3840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8A899-4D62-44F8-A329-7DBBD3AE93C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280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293EF-157F-41CD-9F5F-AE133CF306C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5537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32389-3AAE-403A-9CEC-48E90D06A53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837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C90C5-187D-44C6-BD11-B9A6D4B691E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556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62ED8-47DA-4EC4-8C56-6D7319F70D2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1729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2EF07-5135-41AC-AC80-B1FEB9C20C9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142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340DC-05FE-42EB-B813-D00675C8907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5493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C5583-B4E0-46D2-91F2-CB9315ECAA0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5082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74AF3-A7BD-4D1F-BB34-B19A62415AB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9857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29D9F71-4624-4109-849A-976F985706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pic>
        <p:nvPicPr>
          <p:cNvPr id="1031" name="Picture 7" descr="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19716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484784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3399FF"/>
                </a:solidFill>
              </a:rPr>
              <a:t>ALV Diagned</a:t>
            </a:r>
            <a:br>
              <a:rPr lang="en-US" dirty="0" smtClean="0">
                <a:solidFill>
                  <a:srgbClr val="3399FF"/>
                </a:solidFill>
              </a:rPr>
            </a:br>
            <a:r>
              <a:rPr lang="en-US" dirty="0" smtClean="0">
                <a:solidFill>
                  <a:srgbClr val="3399FF"/>
                </a:solidFill>
              </a:rPr>
              <a:t>19 </a:t>
            </a:r>
            <a:r>
              <a:rPr lang="en-US" dirty="0" err="1" smtClean="0">
                <a:solidFill>
                  <a:srgbClr val="3399FF"/>
                </a:solidFill>
              </a:rPr>
              <a:t>september</a:t>
            </a:r>
            <a:r>
              <a:rPr lang="en-US" dirty="0" smtClean="0">
                <a:solidFill>
                  <a:srgbClr val="3399FF"/>
                </a:solidFill>
              </a:rPr>
              <a:t> 2014</a:t>
            </a:r>
            <a:endParaRPr lang="nl-NL" dirty="0">
              <a:solidFill>
                <a:srgbClr val="3399FF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Welkom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293EF-157F-41CD-9F5F-AE133CF306CB}" type="slidenum">
              <a:rPr lang="nl-NL" smtClean="0"/>
              <a:pPr>
                <a:defRPr/>
              </a:pPr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3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0"/>
            <a:ext cx="77724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00B0F0"/>
                </a:solidFill>
              </a:rPr>
              <a:t>2. </a:t>
            </a:r>
            <a:r>
              <a:rPr lang="en-US" sz="3600" dirty="0" err="1" smtClean="0">
                <a:solidFill>
                  <a:srgbClr val="00B0F0"/>
                </a:solidFill>
              </a:rPr>
              <a:t>Huidige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situatie</a:t>
            </a:r>
            <a:r>
              <a:rPr lang="en-US" sz="3600" dirty="0" smtClean="0">
                <a:solidFill>
                  <a:srgbClr val="00B0F0"/>
                </a:solidFill>
              </a:rPr>
              <a:t> (</a:t>
            </a:r>
            <a:r>
              <a:rPr lang="en-US" sz="3600" dirty="0" err="1" smtClean="0">
                <a:solidFill>
                  <a:srgbClr val="00B0F0"/>
                </a:solidFill>
              </a:rPr>
              <a:t>Vektis</a:t>
            </a:r>
            <a:r>
              <a:rPr lang="en-US" sz="3600" dirty="0" smtClean="0">
                <a:solidFill>
                  <a:srgbClr val="00B0F0"/>
                </a:solidFill>
              </a:rPr>
              <a:t>)  </a:t>
            </a:r>
            <a:endParaRPr lang="nl-NL" sz="3600" dirty="0">
              <a:solidFill>
                <a:srgbClr val="00B0F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293EF-157F-41CD-9F5F-AE133CF306CB}" type="slidenum">
              <a:rPr lang="nl-NL" smtClean="0"/>
              <a:pPr>
                <a:defRPr/>
              </a:pPr>
              <a:t>10</a:t>
            </a:fld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539552" y="1340768"/>
            <a:ext cx="7772400" cy="4114800"/>
          </a:xfrm>
        </p:spPr>
        <p:txBody>
          <a:bodyPr/>
          <a:lstStyle/>
          <a:p>
            <a:r>
              <a:rPr lang="en-US" sz="2400" dirty="0" err="1" smtClean="0"/>
              <a:t>Kosten</a:t>
            </a:r>
            <a:r>
              <a:rPr lang="en-US" sz="2400" dirty="0" smtClean="0"/>
              <a:t>: 2011   € 760 </a:t>
            </a:r>
            <a:r>
              <a:rPr lang="en-US" sz="2400" dirty="0" err="1" smtClean="0"/>
              <a:t>miljoen</a:t>
            </a:r>
            <a:endParaRPr lang="en-US" sz="2400" dirty="0" smtClean="0"/>
          </a:p>
          <a:p>
            <a:pPr lvl="1"/>
            <a:r>
              <a:rPr lang="en-US" sz="1800" dirty="0" smtClean="0"/>
              <a:t>480 </a:t>
            </a:r>
            <a:r>
              <a:rPr lang="en-US" sz="1800" dirty="0" err="1" smtClean="0"/>
              <a:t>mln</a:t>
            </a:r>
            <a:r>
              <a:rPr lang="en-US" sz="1800" dirty="0" smtClean="0"/>
              <a:t> </a:t>
            </a:r>
            <a:r>
              <a:rPr lang="en-US" sz="1800" dirty="0" err="1" smtClean="0"/>
              <a:t>ziekenhuis</a:t>
            </a:r>
            <a:r>
              <a:rPr lang="en-US" sz="1800" dirty="0" smtClean="0"/>
              <a:t>  </a:t>
            </a:r>
          </a:p>
          <a:p>
            <a:pPr lvl="1"/>
            <a:r>
              <a:rPr lang="en-US" sz="1800" dirty="0" smtClean="0"/>
              <a:t>212 </a:t>
            </a:r>
            <a:r>
              <a:rPr lang="en-US" sz="1800" dirty="0" err="1" smtClean="0"/>
              <a:t>mln</a:t>
            </a:r>
            <a:r>
              <a:rPr lang="en-US" sz="1800" dirty="0" smtClean="0"/>
              <a:t> EDC’s</a:t>
            </a:r>
          </a:p>
          <a:p>
            <a:pPr lvl="1"/>
            <a:r>
              <a:rPr lang="en-US" sz="1800" dirty="0" smtClean="0"/>
              <a:t>32 </a:t>
            </a:r>
            <a:r>
              <a:rPr lang="en-US" sz="1800" dirty="0" err="1" smtClean="0"/>
              <a:t>mln</a:t>
            </a:r>
            <a:r>
              <a:rPr lang="en-US" sz="1800" dirty="0" smtClean="0"/>
              <a:t> </a:t>
            </a:r>
            <a:r>
              <a:rPr lang="en-US" sz="1800" dirty="0" err="1" smtClean="0"/>
              <a:t>huisartsen</a:t>
            </a:r>
            <a:endParaRPr lang="en-US" sz="1800" dirty="0" smtClean="0"/>
          </a:p>
          <a:p>
            <a:pPr lvl="1"/>
            <a:r>
              <a:rPr lang="en-US" sz="1800" dirty="0" smtClean="0"/>
              <a:t>36 </a:t>
            </a:r>
            <a:r>
              <a:rPr lang="en-US" sz="1800" dirty="0" err="1" smtClean="0"/>
              <a:t>mln</a:t>
            </a:r>
            <a:r>
              <a:rPr lang="en-US" sz="1800" dirty="0" smtClean="0"/>
              <a:t> ZBC’s </a:t>
            </a:r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400" dirty="0" err="1" smtClean="0"/>
              <a:t>Toetsing</a:t>
            </a:r>
            <a:r>
              <a:rPr lang="en-US" sz="2400" dirty="0" smtClean="0"/>
              <a:t> hypotheses </a:t>
            </a:r>
            <a:r>
              <a:rPr lang="en-US" sz="2400" dirty="0" err="1" smtClean="0"/>
              <a:t>a.h.v</a:t>
            </a:r>
            <a:r>
              <a:rPr lang="en-US" sz="2400" dirty="0" smtClean="0"/>
              <a:t>. </a:t>
            </a:r>
            <a:r>
              <a:rPr lang="en-US" sz="2400" dirty="0" err="1" smtClean="0"/>
              <a:t>cijfers</a:t>
            </a:r>
            <a:r>
              <a:rPr lang="en-US" sz="2400" dirty="0" smtClean="0"/>
              <a:t>: </a:t>
            </a:r>
          </a:p>
          <a:p>
            <a:pPr lvl="1"/>
            <a:r>
              <a:rPr lang="nl-NL" sz="1800" dirty="0" smtClean="0"/>
              <a:t>variatie </a:t>
            </a:r>
            <a:r>
              <a:rPr lang="nl-NL" sz="1800" dirty="0"/>
              <a:t>in het aantal geleverde prestaties ELD per </a:t>
            </a:r>
            <a:r>
              <a:rPr lang="nl-NL" sz="1800" dirty="0" smtClean="0"/>
              <a:t>regio </a:t>
            </a:r>
            <a:endParaRPr lang="nl-NL" sz="1800" dirty="0"/>
          </a:p>
          <a:p>
            <a:pPr lvl="1"/>
            <a:r>
              <a:rPr lang="nl-NL" sz="1800" dirty="0"/>
              <a:t>geen verband tussen </a:t>
            </a:r>
            <a:r>
              <a:rPr lang="nl-NL" sz="1800" dirty="0" smtClean="0"/>
              <a:t>type </a:t>
            </a:r>
            <a:r>
              <a:rPr lang="nl-NL" sz="1800" dirty="0"/>
              <a:t>aanbieder en structureel lagere of hogere zorgkosten en/of lagere of hogere aantallen </a:t>
            </a:r>
            <a:r>
              <a:rPr lang="nl-NL" sz="1800" dirty="0" smtClean="0"/>
              <a:t>declaraties </a:t>
            </a:r>
            <a:endParaRPr lang="en-US" sz="1800" dirty="0" smtClean="0"/>
          </a:p>
          <a:p>
            <a:endParaRPr lang="en-US" sz="2000" dirty="0" smtClean="0"/>
          </a:p>
          <a:p>
            <a:pPr lvl="1"/>
            <a:endParaRPr lang="nl-NL" sz="1600" dirty="0"/>
          </a:p>
        </p:txBody>
      </p:sp>
      <p:sp>
        <p:nvSpPr>
          <p:cNvPr id="8" name="Tekstvak 7"/>
          <p:cNvSpPr txBox="1"/>
          <p:nvPr/>
        </p:nvSpPr>
        <p:spPr>
          <a:xfrm>
            <a:off x="5292080" y="2231576"/>
            <a:ext cx="24951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NB: Maar </a:t>
            </a:r>
            <a:r>
              <a:rPr lang="en-US" sz="1400" i="1" dirty="0" err="1" smtClean="0"/>
              <a:t>onduidelijk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welk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deel</a:t>
            </a:r>
            <a:r>
              <a:rPr lang="en-US" sz="1400" i="1" dirty="0" smtClean="0"/>
              <a:t> product en </a:t>
            </a:r>
            <a:r>
              <a:rPr lang="en-US" sz="1400" i="1" dirty="0" err="1" smtClean="0"/>
              <a:t>welk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deel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tarief</a:t>
            </a:r>
            <a:r>
              <a:rPr lang="en-US" sz="1400" i="1" dirty="0" smtClean="0"/>
              <a:t> </a:t>
            </a:r>
            <a:endParaRPr lang="nl-NL" sz="1400" i="1" dirty="0"/>
          </a:p>
        </p:txBody>
      </p:sp>
      <p:sp>
        <p:nvSpPr>
          <p:cNvPr id="9" name="Rechteraccolade 8"/>
          <p:cNvSpPr/>
          <p:nvPr/>
        </p:nvSpPr>
        <p:spPr>
          <a:xfrm>
            <a:off x="4932040" y="1916832"/>
            <a:ext cx="288032" cy="13681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392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7724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00B0F0"/>
                </a:solidFill>
              </a:rPr>
              <a:t>3. </a:t>
            </a:r>
            <a:r>
              <a:rPr lang="en-US" sz="3600" dirty="0" err="1" smtClean="0">
                <a:solidFill>
                  <a:srgbClr val="00B0F0"/>
                </a:solidFill>
              </a:rPr>
              <a:t>Conclusies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huidig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systeem</a:t>
            </a:r>
            <a:r>
              <a:rPr lang="en-US" sz="3600" dirty="0" smtClean="0">
                <a:solidFill>
                  <a:srgbClr val="00B0F0"/>
                </a:solidFill>
              </a:rPr>
              <a:t> en </a:t>
            </a:r>
            <a:r>
              <a:rPr lang="en-US" sz="3600" dirty="0" err="1" smtClean="0">
                <a:solidFill>
                  <a:srgbClr val="00B0F0"/>
                </a:solidFill>
              </a:rPr>
              <a:t>verkenning</a:t>
            </a:r>
            <a:r>
              <a:rPr lang="en-US" sz="3600" dirty="0" smtClean="0">
                <a:solidFill>
                  <a:srgbClr val="00B0F0"/>
                </a:solidFill>
              </a:rPr>
              <a:t>  5 ‘</a:t>
            </a:r>
            <a:r>
              <a:rPr lang="en-US" sz="3600" dirty="0" err="1" smtClean="0">
                <a:solidFill>
                  <a:srgbClr val="00B0F0"/>
                </a:solidFill>
              </a:rPr>
              <a:t>grondvormen</a:t>
            </a:r>
            <a:r>
              <a:rPr lang="en-US" sz="3600" dirty="0" smtClean="0">
                <a:solidFill>
                  <a:srgbClr val="00B0F0"/>
                </a:solidFill>
              </a:rPr>
              <a:t>’</a:t>
            </a:r>
            <a:endParaRPr lang="nl-NL" sz="3600" dirty="0">
              <a:solidFill>
                <a:srgbClr val="00B0F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1556792"/>
            <a:ext cx="7772400" cy="4114800"/>
          </a:xfrm>
        </p:spPr>
        <p:txBody>
          <a:bodyPr/>
          <a:lstStyle/>
          <a:p>
            <a:r>
              <a:rPr lang="nl-NL" sz="2600" dirty="0" smtClean="0"/>
              <a:t>Functionele </a:t>
            </a:r>
            <a:r>
              <a:rPr lang="nl-NL" sz="2600" dirty="0"/>
              <a:t>bekostiging </a:t>
            </a:r>
            <a:r>
              <a:rPr lang="nl-NL" sz="2600" dirty="0" smtClean="0"/>
              <a:t>is logisch uitgangspunt</a:t>
            </a:r>
          </a:p>
          <a:p>
            <a:r>
              <a:rPr lang="en-US" sz="2600" dirty="0" err="1" smtClean="0"/>
              <a:t>Zorgverzekeraar</a:t>
            </a:r>
            <a:r>
              <a:rPr lang="en-US" sz="2600" dirty="0" smtClean="0"/>
              <a:t> </a:t>
            </a:r>
            <a:r>
              <a:rPr lang="en-US" sz="2600" dirty="0" err="1" smtClean="0"/>
              <a:t>stuurt</a:t>
            </a:r>
            <a:r>
              <a:rPr lang="en-US" sz="2600" dirty="0" smtClean="0"/>
              <a:t> nu </a:t>
            </a:r>
            <a:r>
              <a:rPr lang="en-US" sz="2600" dirty="0" err="1" smtClean="0"/>
              <a:t>te</a:t>
            </a:r>
            <a:r>
              <a:rPr lang="en-US" sz="2600" dirty="0" smtClean="0"/>
              <a:t> </a:t>
            </a:r>
            <a:r>
              <a:rPr lang="en-US" sz="2600" dirty="0" err="1" smtClean="0"/>
              <a:t>weinig</a:t>
            </a:r>
            <a:r>
              <a:rPr lang="en-US" sz="2600" dirty="0" smtClean="0"/>
              <a:t> op </a:t>
            </a:r>
            <a:r>
              <a:rPr lang="en-US" sz="2600" dirty="0" err="1" smtClean="0"/>
              <a:t>waarde</a:t>
            </a:r>
            <a:r>
              <a:rPr lang="en-US" sz="2600" dirty="0" smtClean="0"/>
              <a:t> </a:t>
            </a:r>
            <a:r>
              <a:rPr lang="en-US" sz="2600" dirty="0" err="1" smtClean="0"/>
              <a:t>zorg</a:t>
            </a:r>
            <a:r>
              <a:rPr lang="en-US" sz="2600" dirty="0" smtClean="0"/>
              <a:t> </a:t>
            </a:r>
          </a:p>
          <a:p>
            <a:r>
              <a:rPr lang="en-US" sz="2600" dirty="0" err="1" smtClean="0"/>
              <a:t>Nieuwe</a:t>
            </a:r>
            <a:r>
              <a:rPr lang="en-US" sz="2600" dirty="0" smtClean="0"/>
              <a:t> </a:t>
            </a:r>
            <a:r>
              <a:rPr lang="en-US" sz="2600" dirty="0" err="1" smtClean="0"/>
              <a:t>systeem</a:t>
            </a:r>
            <a:r>
              <a:rPr lang="en-US" sz="2600" dirty="0" smtClean="0"/>
              <a:t> </a:t>
            </a:r>
            <a:r>
              <a:rPr lang="en-US" sz="2600" dirty="0" err="1" smtClean="0"/>
              <a:t>moet</a:t>
            </a:r>
            <a:r>
              <a:rPr lang="en-US" sz="2600" dirty="0" smtClean="0"/>
              <a:t> </a:t>
            </a:r>
            <a:r>
              <a:rPr lang="en-US" sz="2600" dirty="0" err="1" smtClean="0"/>
              <a:t>dat</a:t>
            </a:r>
            <a:r>
              <a:rPr lang="en-US" sz="2600" dirty="0" smtClean="0"/>
              <a:t> </a:t>
            </a:r>
            <a:r>
              <a:rPr lang="en-US" sz="2600" dirty="0" err="1" smtClean="0"/>
              <a:t>faciliteren</a:t>
            </a:r>
            <a:endParaRPr lang="en-US" sz="2600" dirty="0" smtClean="0"/>
          </a:p>
          <a:p>
            <a:r>
              <a:rPr lang="en-US" sz="2600" dirty="0" err="1" smtClean="0"/>
              <a:t>Beschrijving</a:t>
            </a:r>
            <a:r>
              <a:rPr lang="en-US" sz="2600" dirty="0" smtClean="0"/>
              <a:t> 5 </a:t>
            </a:r>
            <a:r>
              <a:rPr lang="en-US" sz="2600" dirty="0" err="1" smtClean="0"/>
              <a:t>grondvormen</a:t>
            </a:r>
            <a:r>
              <a:rPr lang="en-US" sz="2600" dirty="0" smtClean="0"/>
              <a:t> </a:t>
            </a:r>
            <a:r>
              <a:rPr lang="en-US" sz="2600" dirty="0" err="1" smtClean="0"/>
              <a:t>voor</a:t>
            </a:r>
            <a:r>
              <a:rPr lang="en-US" sz="2600" dirty="0" smtClean="0"/>
              <a:t> </a:t>
            </a:r>
            <a:r>
              <a:rPr lang="en-US" sz="2600" dirty="0" err="1" smtClean="0"/>
              <a:t>bekostiging</a:t>
            </a:r>
            <a:r>
              <a:rPr lang="en-US" sz="2600" dirty="0" smtClean="0"/>
              <a:t>: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US" sz="2000" dirty="0" smtClean="0"/>
              <a:t>Fee for services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US" sz="2000" dirty="0" err="1" smtClean="0"/>
              <a:t>Productfinanciering</a:t>
            </a:r>
            <a:r>
              <a:rPr lang="en-US" sz="2000" dirty="0" smtClean="0"/>
              <a:t> 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US" sz="2000" dirty="0" smtClean="0"/>
              <a:t>Budget per patient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US" sz="2000" dirty="0" smtClean="0"/>
              <a:t>Budget per </a:t>
            </a:r>
            <a:r>
              <a:rPr lang="en-US" sz="2000" dirty="0" err="1" smtClean="0"/>
              <a:t>verzekerde</a:t>
            </a:r>
            <a:endParaRPr lang="en-US" sz="2000" dirty="0" smtClean="0"/>
          </a:p>
          <a:p>
            <a:pPr marL="1257300" lvl="2" indent="-457200">
              <a:buFont typeface="+mj-lt"/>
              <a:buAutoNum type="arabicPeriod"/>
            </a:pPr>
            <a:r>
              <a:rPr lang="en-US" sz="2000" dirty="0" smtClean="0"/>
              <a:t>Budget per </a:t>
            </a:r>
            <a:r>
              <a:rPr lang="en-US" sz="2000" dirty="0" err="1" smtClean="0"/>
              <a:t>aanbieder</a:t>
            </a:r>
            <a:endParaRPr lang="en-US" sz="200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293EF-157F-41CD-9F5F-AE133CF306CB}" type="slidenum">
              <a:rPr lang="nl-NL" smtClean="0"/>
              <a:pPr>
                <a:defRPr/>
              </a:pPr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386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293EF-157F-41CD-9F5F-AE133CF306CB}" type="slidenum">
              <a:rPr lang="nl-NL" smtClean="0"/>
              <a:pPr>
                <a:defRPr/>
              </a:pPr>
              <a:t>12</a:t>
            </a:fld>
            <a:endParaRPr lang="nl-NL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0" y="1063625"/>
            <a:ext cx="8470900" cy="473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IJL-OMLAAG 4"/>
          <p:cNvSpPr/>
          <p:nvPr/>
        </p:nvSpPr>
        <p:spPr>
          <a:xfrm>
            <a:off x="4932040" y="75345"/>
            <a:ext cx="484632" cy="978408"/>
          </a:xfrm>
          <a:prstGeom prst="downArrow">
            <a:avLst/>
          </a:prstGeom>
          <a:solidFill>
            <a:srgbClr val="33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PIJL-OMLAAG 6"/>
          <p:cNvSpPr/>
          <p:nvPr/>
        </p:nvSpPr>
        <p:spPr>
          <a:xfrm>
            <a:off x="6804248" y="19472"/>
            <a:ext cx="484632" cy="978408"/>
          </a:xfrm>
          <a:prstGeom prst="downArrow">
            <a:avLst/>
          </a:prstGeom>
          <a:solidFill>
            <a:srgbClr val="33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89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93813" y="0"/>
            <a:ext cx="7772400" cy="1143000"/>
          </a:xfrm>
        </p:spPr>
        <p:txBody>
          <a:bodyPr/>
          <a:lstStyle/>
          <a:p>
            <a:r>
              <a:rPr lang="nl-NL" dirty="0" smtClean="0">
                <a:solidFill>
                  <a:srgbClr val="00B0F0"/>
                </a:solidFill>
              </a:rPr>
              <a:t>Advies KPMG Plexus</a:t>
            </a:r>
            <a:endParaRPr lang="nl-NL" dirty="0">
              <a:solidFill>
                <a:srgbClr val="00B0F0"/>
              </a:solidFill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Invoering gefaseerd model</a:t>
            </a:r>
            <a:endParaRPr lang="nl-NL" dirty="0"/>
          </a:p>
          <a:p>
            <a:r>
              <a:rPr lang="nl-NL" dirty="0"/>
              <a:t>2016-2019: productfinanciering</a:t>
            </a:r>
          </a:p>
          <a:p>
            <a:r>
              <a:rPr lang="nl-NL" dirty="0"/>
              <a:t>2019: budget per verzekerde bij huisarts </a:t>
            </a:r>
          </a:p>
          <a:p>
            <a:endParaRPr lang="nl-NL" dirty="0"/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C340DC-05FE-42EB-B813-D00675C8907E}" type="slidenum">
              <a:rPr lang="nl-NL" smtClean="0"/>
              <a:pPr>
                <a:defRPr/>
              </a:pPr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754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85800" y="22482"/>
            <a:ext cx="7772400" cy="1143000"/>
          </a:xfrm>
        </p:spPr>
        <p:txBody>
          <a:bodyPr/>
          <a:lstStyle/>
          <a:p>
            <a:r>
              <a:rPr lang="en-US" sz="3600" dirty="0" err="1" smtClean="0">
                <a:solidFill>
                  <a:srgbClr val="00B0F0"/>
                </a:solidFill>
              </a:rPr>
              <a:t>Fase</a:t>
            </a:r>
            <a:r>
              <a:rPr lang="en-US" sz="3600" dirty="0" smtClean="0">
                <a:solidFill>
                  <a:srgbClr val="00B0F0"/>
                </a:solidFill>
              </a:rPr>
              <a:t> 1: </a:t>
            </a:r>
            <a:r>
              <a:rPr lang="en-US" sz="3600" dirty="0" err="1" smtClean="0">
                <a:solidFill>
                  <a:srgbClr val="00B0F0"/>
                </a:solidFill>
              </a:rPr>
              <a:t>Productfinanciering</a:t>
            </a:r>
            <a:endParaRPr lang="nl-NL" sz="3600" dirty="0">
              <a:solidFill>
                <a:srgbClr val="00B0F0"/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70409" y="1556792"/>
            <a:ext cx="7772400" cy="4114800"/>
          </a:xfrm>
        </p:spPr>
        <p:txBody>
          <a:bodyPr/>
          <a:lstStyle/>
          <a:p>
            <a:r>
              <a:rPr lang="en-US" sz="2400" dirty="0" err="1" smtClean="0"/>
              <a:t>Prestatie</a:t>
            </a:r>
            <a:r>
              <a:rPr lang="en-US" sz="2400" dirty="0" smtClean="0"/>
              <a:t>: </a:t>
            </a:r>
            <a:r>
              <a:rPr lang="en-US" sz="2400" dirty="0" err="1" smtClean="0"/>
              <a:t>handeling</a:t>
            </a:r>
            <a:r>
              <a:rPr lang="en-US" sz="2400" dirty="0" smtClean="0"/>
              <a:t> </a:t>
            </a:r>
            <a:r>
              <a:rPr lang="en-US" sz="2400" dirty="0" err="1" smtClean="0"/>
              <a:t>gebaseerd</a:t>
            </a:r>
            <a:r>
              <a:rPr lang="en-US" sz="2400" dirty="0" smtClean="0"/>
              <a:t> op clustering </a:t>
            </a:r>
            <a:r>
              <a:rPr lang="en-US" sz="2400" dirty="0" err="1" smtClean="0"/>
              <a:t>Lesa</a:t>
            </a:r>
            <a:endParaRPr lang="en-US" sz="2400" dirty="0" smtClean="0"/>
          </a:p>
          <a:p>
            <a:r>
              <a:rPr lang="en-US" sz="2400" dirty="0" err="1" smtClean="0"/>
              <a:t>Vrije</a:t>
            </a:r>
            <a:r>
              <a:rPr lang="en-US" sz="2400" dirty="0" smtClean="0"/>
              <a:t> </a:t>
            </a:r>
            <a:r>
              <a:rPr lang="en-US" sz="2400" dirty="0" err="1" smtClean="0"/>
              <a:t>tarieven</a:t>
            </a:r>
            <a:r>
              <a:rPr lang="en-US" sz="2400" dirty="0" smtClean="0"/>
              <a:t> </a:t>
            </a:r>
            <a:r>
              <a:rPr lang="en-US" sz="2400" dirty="0" err="1" smtClean="0"/>
              <a:t>maakt</a:t>
            </a:r>
            <a:r>
              <a:rPr lang="en-US" sz="2400" dirty="0" smtClean="0"/>
              <a:t> </a:t>
            </a:r>
            <a:r>
              <a:rPr lang="en-US" sz="2400" dirty="0" err="1" smtClean="0"/>
              <a:t>sturing</a:t>
            </a:r>
            <a:r>
              <a:rPr lang="en-US" sz="2400" dirty="0" smtClean="0"/>
              <a:t> op </a:t>
            </a:r>
            <a:r>
              <a:rPr lang="en-US" sz="2400" dirty="0" err="1" smtClean="0"/>
              <a:t>gewenste</a:t>
            </a:r>
            <a:r>
              <a:rPr lang="en-US" sz="2400" dirty="0" smtClean="0"/>
              <a:t> </a:t>
            </a:r>
            <a:r>
              <a:rPr lang="en-US" sz="2400" dirty="0" err="1" smtClean="0"/>
              <a:t>uitkomsten</a:t>
            </a:r>
            <a:r>
              <a:rPr lang="en-US" sz="2400" dirty="0" smtClean="0"/>
              <a:t> en </a:t>
            </a:r>
            <a:r>
              <a:rPr lang="en-US" sz="2400" dirty="0" err="1" smtClean="0"/>
              <a:t>effecten</a:t>
            </a:r>
            <a:r>
              <a:rPr lang="en-US" sz="2400" dirty="0" smtClean="0"/>
              <a:t> van </a:t>
            </a:r>
            <a:r>
              <a:rPr lang="en-US" sz="2400" dirty="0" err="1" smtClean="0"/>
              <a:t>zorg</a:t>
            </a:r>
            <a:r>
              <a:rPr lang="en-US" sz="2400" dirty="0" smtClean="0"/>
              <a:t> </a:t>
            </a:r>
            <a:r>
              <a:rPr lang="en-US" sz="2400" dirty="0" err="1" smtClean="0"/>
              <a:t>mogelijk</a:t>
            </a:r>
            <a:endParaRPr lang="en-US" sz="2400" dirty="0" smtClean="0"/>
          </a:p>
          <a:p>
            <a:r>
              <a:rPr lang="en-US" sz="2400" dirty="0" err="1" smtClean="0"/>
              <a:t>Denkbaar</a:t>
            </a:r>
            <a:r>
              <a:rPr lang="en-US" sz="2400" dirty="0" smtClean="0"/>
              <a:t> is </a:t>
            </a:r>
            <a:r>
              <a:rPr lang="en-US" sz="2400" dirty="0" err="1" smtClean="0"/>
              <a:t>budgetplafond</a:t>
            </a:r>
            <a:r>
              <a:rPr lang="en-US" sz="2400" dirty="0" smtClean="0"/>
              <a:t> </a:t>
            </a:r>
            <a:r>
              <a:rPr lang="en-US" sz="2400" dirty="0" err="1" smtClean="0"/>
              <a:t>als</a:t>
            </a:r>
            <a:r>
              <a:rPr lang="en-US" sz="2400" dirty="0" smtClean="0"/>
              <a:t> rem op volume-</a:t>
            </a:r>
            <a:r>
              <a:rPr lang="en-US" sz="2400" dirty="0" err="1" smtClean="0"/>
              <a:t>opdrijving</a:t>
            </a:r>
            <a:r>
              <a:rPr lang="en-US" sz="2400" dirty="0" smtClean="0"/>
              <a:t> (!)</a:t>
            </a:r>
          </a:p>
          <a:p>
            <a:r>
              <a:rPr lang="en-US" sz="2400" dirty="0" smtClean="0"/>
              <a:t>BKZ: </a:t>
            </a:r>
            <a:r>
              <a:rPr lang="en-US" sz="2400" dirty="0" err="1" smtClean="0"/>
              <a:t>Nieuw</a:t>
            </a:r>
            <a:r>
              <a:rPr lang="en-US" sz="2400" dirty="0" smtClean="0"/>
              <a:t> apart BKZ </a:t>
            </a:r>
            <a:r>
              <a:rPr lang="en-US" sz="2400" dirty="0" err="1" smtClean="0"/>
              <a:t>voor</a:t>
            </a:r>
            <a:r>
              <a:rPr lang="en-US" sz="2400" dirty="0" smtClean="0"/>
              <a:t> ELD</a:t>
            </a:r>
          </a:p>
          <a:p>
            <a:r>
              <a:rPr lang="en-US" sz="2400" dirty="0" smtClean="0"/>
              <a:t>Eigen </a:t>
            </a:r>
            <a:r>
              <a:rPr lang="en-US" sz="2400" dirty="0" err="1" smtClean="0"/>
              <a:t>risico</a:t>
            </a:r>
            <a:r>
              <a:rPr lang="en-US" sz="2400" dirty="0" smtClean="0"/>
              <a:t>: </a:t>
            </a:r>
            <a:r>
              <a:rPr lang="en-US" sz="2400" dirty="0" err="1" smtClean="0"/>
              <a:t>alle</a:t>
            </a:r>
            <a:r>
              <a:rPr lang="en-US" sz="2400" dirty="0" smtClean="0"/>
              <a:t> ELD nu </a:t>
            </a:r>
            <a:r>
              <a:rPr lang="en-US" sz="2400" dirty="0" err="1" smtClean="0"/>
              <a:t>onder</a:t>
            </a:r>
            <a:r>
              <a:rPr lang="en-US" sz="2400" dirty="0" smtClean="0"/>
              <a:t> </a:t>
            </a:r>
            <a:r>
              <a:rPr lang="en-US" sz="2400" dirty="0" err="1" smtClean="0"/>
              <a:t>eigen</a:t>
            </a:r>
            <a:r>
              <a:rPr lang="en-US" sz="2400" dirty="0" smtClean="0"/>
              <a:t> </a:t>
            </a:r>
            <a:r>
              <a:rPr lang="en-US" sz="2400" dirty="0" err="1" smtClean="0"/>
              <a:t>risico</a:t>
            </a:r>
            <a:endParaRPr lang="en-US" sz="2400" dirty="0" smtClean="0"/>
          </a:p>
          <a:p>
            <a:r>
              <a:rPr lang="en-US" sz="2400" dirty="0" smtClean="0"/>
              <a:t>M&amp;I </a:t>
            </a:r>
            <a:r>
              <a:rPr lang="en-US" sz="2400" dirty="0" err="1" smtClean="0"/>
              <a:t>afgeschaft</a:t>
            </a:r>
            <a:r>
              <a:rPr lang="en-US" sz="2400" dirty="0" smtClean="0"/>
              <a:t>: </a:t>
            </a:r>
            <a:r>
              <a:rPr lang="en-US" sz="2400" dirty="0" err="1" smtClean="0"/>
              <a:t>huisartsen</a:t>
            </a:r>
            <a:r>
              <a:rPr lang="en-US" sz="2400" dirty="0" smtClean="0"/>
              <a:t> </a:t>
            </a:r>
            <a:r>
              <a:rPr lang="en-US" sz="2400" dirty="0" err="1" smtClean="0"/>
              <a:t>kunnen</a:t>
            </a:r>
            <a:r>
              <a:rPr lang="en-US" sz="2400" dirty="0" smtClean="0"/>
              <a:t> </a:t>
            </a:r>
            <a:r>
              <a:rPr lang="en-US" sz="2400" dirty="0" err="1" smtClean="0"/>
              <a:t>declareren</a:t>
            </a:r>
            <a:r>
              <a:rPr lang="en-US" sz="2400" dirty="0"/>
              <a:t> </a:t>
            </a:r>
            <a:r>
              <a:rPr lang="en-US" sz="2400" dirty="0" err="1" smtClean="0"/>
              <a:t>als</a:t>
            </a:r>
            <a:r>
              <a:rPr lang="en-US" sz="2400" dirty="0" smtClean="0"/>
              <a:t> </a:t>
            </a:r>
            <a:r>
              <a:rPr lang="en-US" sz="2400" dirty="0" err="1" smtClean="0"/>
              <a:t>zij</a:t>
            </a:r>
            <a:r>
              <a:rPr lang="en-US" sz="2400" dirty="0" smtClean="0"/>
              <a:t> contract </a:t>
            </a:r>
            <a:r>
              <a:rPr lang="en-US" sz="2400" dirty="0" err="1" smtClean="0"/>
              <a:t>hebben</a:t>
            </a:r>
            <a:r>
              <a:rPr lang="en-US" sz="2400" dirty="0" smtClean="0"/>
              <a:t> met </a:t>
            </a:r>
            <a:r>
              <a:rPr lang="en-US" sz="2400" dirty="0" err="1" smtClean="0"/>
              <a:t>zorgverzekeraar</a:t>
            </a:r>
            <a:r>
              <a:rPr lang="en-US" sz="2400" dirty="0" smtClean="0"/>
              <a:t> (</a:t>
            </a:r>
            <a:r>
              <a:rPr lang="en-US" sz="2400" dirty="0" err="1" smtClean="0"/>
              <a:t>tarief</a:t>
            </a:r>
            <a:r>
              <a:rPr lang="en-US" sz="2400" dirty="0" smtClean="0"/>
              <a:t>?)</a:t>
            </a:r>
          </a:p>
          <a:p>
            <a:endParaRPr lang="nl-NL" dirty="0"/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C340DC-05FE-42EB-B813-D00675C8907E}" type="slidenum">
              <a:rPr lang="nl-NL" smtClean="0"/>
              <a:pPr>
                <a:defRPr/>
              </a:pPr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622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190500"/>
            <a:ext cx="7772400" cy="1143000"/>
          </a:xfrm>
        </p:spPr>
        <p:txBody>
          <a:bodyPr/>
          <a:lstStyle/>
          <a:p>
            <a:r>
              <a:rPr lang="en-US" sz="3600" dirty="0" err="1" smtClean="0">
                <a:solidFill>
                  <a:srgbClr val="00B0F0"/>
                </a:solidFill>
              </a:rPr>
              <a:t>Fase</a:t>
            </a:r>
            <a:r>
              <a:rPr lang="en-US" sz="3600" dirty="0" smtClean="0">
                <a:solidFill>
                  <a:srgbClr val="00B0F0"/>
                </a:solidFill>
              </a:rPr>
              <a:t> 2: Budget per </a:t>
            </a:r>
            <a:r>
              <a:rPr lang="en-US" sz="3600" dirty="0" err="1" smtClean="0">
                <a:solidFill>
                  <a:srgbClr val="00B0F0"/>
                </a:solidFill>
              </a:rPr>
              <a:t>verzekerde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bij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huisarts</a:t>
            </a:r>
            <a:endParaRPr lang="nl-NL" sz="3600" dirty="0">
              <a:solidFill>
                <a:srgbClr val="00B0F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19450" y="1756857"/>
            <a:ext cx="7772400" cy="4114800"/>
          </a:xfrm>
        </p:spPr>
        <p:txBody>
          <a:bodyPr/>
          <a:lstStyle/>
          <a:p>
            <a:r>
              <a:rPr lang="en-US" sz="2400" dirty="0" err="1" smtClean="0"/>
              <a:t>Prestatie</a:t>
            </a:r>
            <a:r>
              <a:rPr lang="en-US" sz="2400" dirty="0" smtClean="0"/>
              <a:t>: </a:t>
            </a:r>
            <a:r>
              <a:rPr lang="en-US" sz="2400" dirty="0" err="1" smtClean="0"/>
              <a:t>leveren</a:t>
            </a:r>
            <a:r>
              <a:rPr lang="en-US" sz="2400" dirty="0" smtClean="0"/>
              <a:t> ELD per </a:t>
            </a:r>
            <a:r>
              <a:rPr lang="en-US" sz="2400" dirty="0" err="1" smtClean="0"/>
              <a:t>verzekerde</a:t>
            </a:r>
            <a:endParaRPr lang="en-US" sz="2400" dirty="0" smtClean="0"/>
          </a:p>
          <a:p>
            <a:r>
              <a:rPr lang="en-US" sz="2400" dirty="0" err="1" smtClean="0"/>
              <a:t>Tarief</a:t>
            </a:r>
            <a:r>
              <a:rPr lang="en-US" sz="2400" dirty="0" smtClean="0"/>
              <a:t>: </a:t>
            </a:r>
            <a:r>
              <a:rPr lang="en-US" sz="2400" dirty="0" err="1" smtClean="0"/>
              <a:t>regulier</a:t>
            </a:r>
            <a:r>
              <a:rPr lang="en-US" sz="2400" dirty="0" smtClean="0"/>
              <a:t> </a:t>
            </a:r>
            <a:r>
              <a:rPr lang="en-US" sz="2400" dirty="0" err="1" smtClean="0"/>
              <a:t>tarief</a:t>
            </a:r>
            <a:r>
              <a:rPr lang="en-US" sz="2400" dirty="0" smtClean="0"/>
              <a:t> per </a:t>
            </a:r>
            <a:r>
              <a:rPr lang="en-US" sz="2400" dirty="0" err="1" smtClean="0"/>
              <a:t>verzekerde</a:t>
            </a:r>
            <a:endParaRPr lang="en-US" sz="2400" dirty="0" smtClean="0"/>
          </a:p>
          <a:p>
            <a:r>
              <a:rPr lang="en-US" sz="2400" dirty="0" err="1" smtClean="0"/>
              <a:t>Onderdiagnostiek</a:t>
            </a:r>
            <a:r>
              <a:rPr lang="en-US" sz="2400" dirty="0" smtClean="0"/>
              <a:t> </a:t>
            </a:r>
            <a:r>
              <a:rPr lang="en-US" sz="2400" dirty="0" err="1" smtClean="0"/>
              <a:t>vermijden</a:t>
            </a:r>
            <a:r>
              <a:rPr lang="en-US" sz="2400" dirty="0" smtClean="0"/>
              <a:t> door </a:t>
            </a:r>
            <a:r>
              <a:rPr lang="en-US" sz="2400" dirty="0" err="1" smtClean="0"/>
              <a:t>belonen</a:t>
            </a:r>
            <a:r>
              <a:rPr lang="en-US" sz="2400" dirty="0" smtClean="0"/>
              <a:t> </a:t>
            </a:r>
            <a:r>
              <a:rPr lang="en-US" sz="2400" dirty="0" err="1" smtClean="0"/>
              <a:t>voldoende</a:t>
            </a:r>
            <a:r>
              <a:rPr lang="en-US" sz="2400" dirty="0" smtClean="0"/>
              <a:t> </a:t>
            </a:r>
            <a:r>
              <a:rPr lang="en-US" sz="2400" dirty="0" err="1" smtClean="0"/>
              <a:t>aanvraaggedrag</a:t>
            </a:r>
            <a:endParaRPr lang="en-US" sz="2400" dirty="0" smtClean="0"/>
          </a:p>
          <a:p>
            <a:r>
              <a:rPr lang="en-US" sz="2400" dirty="0" smtClean="0"/>
              <a:t>BKZ: </a:t>
            </a:r>
            <a:r>
              <a:rPr lang="en-US" sz="2400" dirty="0" err="1" smtClean="0"/>
              <a:t>overbrengen</a:t>
            </a:r>
            <a:r>
              <a:rPr lang="en-US" sz="2400" dirty="0" smtClean="0"/>
              <a:t> </a:t>
            </a:r>
            <a:r>
              <a:rPr lang="en-US" sz="2400" dirty="0" err="1" smtClean="0"/>
              <a:t>kosten</a:t>
            </a:r>
            <a:r>
              <a:rPr lang="en-US" sz="2400" dirty="0" smtClean="0"/>
              <a:t> </a:t>
            </a:r>
            <a:r>
              <a:rPr lang="en-US" sz="2400" dirty="0" err="1" smtClean="0"/>
              <a:t>naar</a:t>
            </a:r>
            <a:r>
              <a:rPr lang="en-US" sz="2400" dirty="0" smtClean="0"/>
              <a:t> BKZ </a:t>
            </a:r>
            <a:r>
              <a:rPr lang="en-US" sz="2400" dirty="0" err="1" smtClean="0"/>
              <a:t>huisartsen</a:t>
            </a:r>
            <a:r>
              <a:rPr lang="en-US" sz="2400" dirty="0"/>
              <a:t> </a:t>
            </a:r>
            <a:r>
              <a:rPr lang="en-US" sz="2400" dirty="0" smtClean="0"/>
              <a:t>met </a:t>
            </a:r>
            <a:r>
              <a:rPr lang="en-US" sz="2400" dirty="0" err="1" smtClean="0"/>
              <a:t>overheveling</a:t>
            </a:r>
            <a:r>
              <a:rPr lang="en-US" sz="2400" dirty="0" smtClean="0"/>
              <a:t> budget (</a:t>
            </a:r>
            <a:r>
              <a:rPr lang="en-US" sz="2400" dirty="0" err="1" smtClean="0"/>
              <a:t>voorheen</a:t>
            </a:r>
            <a:r>
              <a:rPr lang="en-US" sz="2400" dirty="0" smtClean="0"/>
              <a:t> apart BKZ ELD)</a:t>
            </a:r>
          </a:p>
          <a:p>
            <a:r>
              <a:rPr lang="en-US" sz="2400" dirty="0" smtClean="0"/>
              <a:t>Eigen </a:t>
            </a:r>
            <a:r>
              <a:rPr lang="en-US" sz="2400" dirty="0" err="1" smtClean="0"/>
              <a:t>risico</a:t>
            </a:r>
            <a:r>
              <a:rPr lang="en-US" sz="2400" dirty="0" smtClean="0"/>
              <a:t>: ELD in </a:t>
            </a:r>
            <a:r>
              <a:rPr lang="en-US" sz="2400" dirty="0" err="1" smtClean="0"/>
              <a:t>zelfde</a:t>
            </a:r>
            <a:r>
              <a:rPr lang="en-US" sz="2400" dirty="0" smtClean="0"/>
              <a:t> </a:t>
            </a:r>
            <a:r>
              <a:rPr lang="en-US" sz="2400" dirty="0" err="1" smtClean="0"/>
              <a:t>budgettaire</a:t>
            </a:r>
            <a:r>
              <a:rPr lang="en-US" sz="2400" dirty="0" smtClean="0"/>
              <a:t> </a:t>
            </a:r>
            <a:r>
              <a:rPr lang="en-US" sz="2400" dirty="0" err="1" smtClean="0"/>
              <a:t>kader</a:t>
            </a:r>
            <a:r>
              <a:rPr lang="en-US" sz="2400" dirty="0" smtClean="0"/>
              <a:t> </a:t>
            </a:r>
            <a:r>
              <a:rPr lang="en-US" sz="2400" dirty="0" err="1" smtClean="0"/>
              <a:t>dus</a:t>
            </a:r>
            <a:r>
              <a:rPr lang="en-US" sz="2400" dirty="0" smtClean="0"/>
              <a:t> </a:t>
            </a:r>
            <a:r>
              <a:rPr lang="en-US" sz="2400" dirty="0" err="1" smtClean="0"/>
              <a:t>ook</a:t>
            </a:r>
            <a:r>
              <a:rPr lang="en-US" sz="2400" dirty="0" smtClean="0"/>
              <a:t> </a:t>
            </a:r>
            <a:r>
              <a:rPr lang="en-US" sz="2400" dirty="0" err="1" smtClean="0"/>
              <a:t>buiten</a:t>
            </a:r>
            <a:r>
              <a:rPr lang="en-US" sz="2400" dirty="0" smtClean="0"/>
              <a:t> </a:t>
            </a:r>
            <a:r>
              <a:rPr lang="en-US" sz="2400" dirty="0" err="1" smtClean="0"/>
              <a:t>eigen</a:t>
            </a:r>
            <a:r>
              <a:rPr lang="en-US" sz="2400" dirty="0" smtClean="0"/>
              <a:t> </a:t>
            </a:r>
            <a:r>
              <a:rPr lang="en-US" sz="2400" dirty="0" err="1" smtClean="0"/>
              <a:t>risico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Huisarts</a:t>
            </a:r>
            <a:r>
              <a:rPr lang="en-US" sz="2400" dirty="0" smtClean="0"/>
              <a:t> </a:t>
            </a:r>
            <a:r>
              <a:rPr lang="en-US" sz="2400" dirty="0" err="1" smtClean="0"/>
              <a:t>kan</a:t>
            </a:r>
            <a:r>
              <a:rPr lang="en-US" sz="2400" dirty="0" smtClean="0"/>
              <a:t> </a:t>
            </a:r>
            <a:r>
              <a:rPr lang="en-US" sz="2400" dirty="0" err="1" smtClean="0"/>
              <a:t>besluiten</a:t>
            </a:r>
            <a:r>
              <a:rPr lang="en-US" sz="2400" dirty="0" smtClean="0"/>
              <a:t> </a:t>
            </a:r>
            <a:r>
              <a:rPr lang="en-US" sz="2400" dirty="0" err="1" smtClean="0"/>
              <a:t>diagnostiek</a:t>
            </a:r>
            <a:r>
              <a:rPr lang="en-US" sz="2400" dirty="0" smtClean="0"/>
              <a:t> </a:t>
            </a:r>
            <a:r>
              <a:rPr lang="en-US" sz="2400" dirty="0" err="1" smtClean="0"/>
              <a:t>zelf</a:t>
            </a:r>
            <a:r>
              <a:rPr lang="en-US" sz="2400" dirty="0" smtClean="0"/>
              <a:t> 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doen</a:t>
            </a:r>
            <a:r>
              <a:rPr lang="en-US" sz="2400" dirty="0" smtClean="0"/>
              <a:t> (</a:t>
            </a:r>
            <a:r>
              <a:rPr lang="en-US" sz="2400" dirty="0" err="1" smtClean="0"/>
              <a:t>immers</a:t>
            </a:r>
            <a:r>
              <a:rPr lang="en-US" sz="2400" dirty="0" smtClean="0"/>
              <a:t> </a:t>
            </a:r>
            <a:r>
              <a:rPr lang="en-US" sz="2400" dirty="0" err="1" smtClean="0"/>
              <a:t>budgetverantwoordelijkheid</a:t>
            </a:r>
            <a:r>
              <a:rPr lang="en-US" sz="2400" dirty="0" smtClean="0"/>
              <a:t>)</a:t>
            </a:r>
            <a:endParaRPr lang="en-US" sz="1800" dirty="0" smtClean="0"/>
          </a:p>
          <a:p>
            <a:endParaRPr lang="nl-NL" sz="20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293EF-157F-41CD-9F5F-AE133CF306CB}" type="slidenum">
              <a:rPr lang="nl-NL" smtClean="0"/>
              <a:pPr>
                <a:defRPr/>
              </a:pPr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076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B0F0"/>
                </a:solidFill>
              </a:rPr>
              <a:t>In schema</a:t>
            </a:r>
            <a:endParaRPr lang="nl-NL" sz="3200" dirty="0">
              <a:solidFill>
                <a:srgbClr val="00B0F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293EF-157F-41CD-9F5F-AE133CF306CB}" type="slidenum">
              <a:rPr lang="nl-NL" smtClean="0"/>
              <a:pPr>
                <a:defRPr/>
              </a:pPr>
              <a:t>16</a:t>
            </a:fld>
            <a:endParaRPr lang="nl-NL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83" y="1772816"/>
            <a:ext cx="8757157" cy="3107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041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3600" dirty="0" err="1" smtClean="0">
                <a:solidFill>
                  <a:srgbClr val="00B0F0"/>
                </a:solidFill>
              </a:rPr>
              <a:t>Kritische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kanttekeningen</a:t>
            </a:r>
            <a:r>
              <a:rPr lang="en-US" sz="3600" dirty="0" smtClean="0">
                <a:solidFill>
                  <a:srgbClr val="00B0F0"/>
                </a:solidFill>
              </a:rPr>
              <a:t> Diagned</a:t>
            </a:r>
            <a:endParaRPr lang="nl-NL" sz="3600" dirty="0">
              <a:solidFill>
                <a:srgbClr val="00B0F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1484784"/>
            <a:ext cx="7772400" cy="4114800"/>
          </a:xfrm>
        </p:spPr>
        <p:txBody>
          <a:bodyPr/>
          <a:lstStyle/>
          <a:p>
            <a:r>
              <a:rPr lang="en-US" sz="2200" dirty="0" err="1" smtClean="0"/>
              <a:t>Methode</a:t>
            </a:r>
            <a:r>
              <a:rPr lang="en-US" sz="2200" dirty="0" smtClean="0"/>
              <a:t> in </a:t>
            </a:r>
            <a:r>
              <a:rPr lang="en-US" sz="2200" dirty="0" err="1" smtClean="0"/>
              <a:t>feite</a:t>
            </a:r>
            <a:r>
              <a:rPr lang="en-US" sz="2200" dirty="0" smtClean="0"/>
              <a:t> </a:t>
            </a:r>
            <a:r>
              <a:rPr lang="en-US" sz="2200" dirty="0" err="1" smtClean="0"/>
              <a:t>nauwelijke</a:t>
            </a:r>
            <a:r>
              <a:rPr lang="en-US" sz="2200" dirty="0" smtClean="0"/>
              <a:t> </a:t>
            </a:r>
            <a:r>
              <a:rPr lang="en-US" sz="2200" dirty="0" err="1" smtClean="0"/>
              <a:t>beschreven</a:t>
            </a:r>
            <a:r>
              <a:rPr lang="en-US" sz="2200" dirty="0" smtClean="0"/>
              <a:t> </a:t>
            </a:r>
          </a:p>
          <a:p>
            <a:r>
              <a:rPr lang="en-US" sz="2200" dirty="0" err="1" smtClean="0"/>
              <a:t>Bronnen</a:t>
            </a:r>
            <a:r>
              <a:rPr lang="en-US" sz="2200" dirty="0" smtClean="0"/>
              <a:t> </a:t>
            </a:r>
            <a:r>
              <a:rPr lang="en-US" sz="2200" dirty="0" err="1" smtClean="0"/>
              <a:t>mager</a:t>
            </a:r>
            <a:r>
              <a:rPr lang="en-US" sz="2200" dirty="0" smtClean="0"/>
              <a:t> of </a:t>
            </a:r>
            <a:r>
              <a:rPr lang="en-US" sz="2200" dirty="0" err="1" smtClean="0"/>
              <a:t>niet</a:t>
            </a:r>
            <a:r>
              <a:rPr lang="en-US" sz="2200" dirty="0" smtClean="0"/>
              <a:t> </a:t>
            </a:r>
            <a:r>
              <a:rPr lang="en-US" sz="2200" dirty="0" err="1" smtClean="0"/>
              <a:t>duidelijk</a:t>
            </a:r>
            <a:r>
              <a:rPr lang="en-US" sz="2200" dirty="0" smtClean="0"/>
              <a:t> (</a:t>
            </a:r>
            <a:r>
              <a:rPr lang="en-US" sz="2200" dirty="0" err="1" smtClean="0"/>
              <a:t>geen</a:t>
            </a:r>
            <a:r>
              <a:rPr lang="en-US" sz="2200" dirty="0" smtClean="0"/>
              <a:t> </a:t>
            </a:r>
            <a:r>
              <a:rPr lang="en-US" sz="2200" dirty="0" err="1" smtClean="0"/>
              <a:t>verantwoording</a:t>
            </a:r>
            <a:r>
              <a:rPr lang="en-US" sz="2200" dirty="0" smtClean="0"/>
              <a:t>)</a:t>
            </a:r>
          </a:p>
          <a:p>
            <a:r>
              <a:rPr lang="en-US" sz="2200" dirty="0"/>
              <a:t>Basis </a:t>
            </a:r>
            <a:r>
              <a:rPr lang="en-US" sz="2200" dirty="0" err="1"/>
              <a:t>voor</a:t>
            </a:r>
            <a:r>
              <a:rPr lang="en-US" sz="2200" dirty="0"/>
              <a:t> </a:t>
            </a:r>
            <a:r>
              <a:rPr lang="en-US" sz="2200" dirty="0" err="1"/>
              <a:t>advies</a:t>
            </a:r>
            <a:r>
              <a:rPr lang="en-US" sz="2200" dirty="0"/>
              <a:t> </a:t>
            </a:r>
            <a:r>
              <a:rPr lang="en-US" sz="2200" dirty="0" err="1"/>
              <a:t>toekomstig</a:t>
            </a:r>
            <a:r>
              <a:rPr lang="en-US" sz="2200" dirty="0"/>
              <a:t> model </a:t>
            </a:r>
            <a:r>
              <a:rPr lang="en-US" sz="2200" dirty="0" err="1"/>
              <a:t>lijkt</a:t>
            </a:r>
            <a:r>
              <a:rPr lang="en-US" sz="2200" dirty="0"/>
              <a:t> </a:t>
            </a:r>
            <a:r>
              <a:rPr lang="en-US" sz="2200" dirty="0" err="1"/>
              <a:t>sterk</a:t>
            </a:r>
            <a:r>
              <a:rPr lang="en-US" sz="2200" dirty="0"/>
              <a:t> </a:t>
            </a:r>
            <a:r>
              <a:rPr lang="en-US" sz="2200" dirty="0" err="1"/>
              <a:t>gebaseerd</a:t>
            </a:r>
            <a:r>
              <a:rPr lang="en-US" sz="2200" dirty="0"/>
              <a:t> op input </a:t>
            </a:r>
            <a:r>
              <a:rPr lang="en-US" sz="2200" dirty="0" err="1"/>
              <a:t>zorgverzekeraars</a:t>
            </a:r>
            <a:r>
              <a:rPr lang="en-US" sz="2200" dirty="0"/>
              <a:t> </a:t>
            </a:r>
          </a:p>
          <a:p>
            <a:r>
              <a:rPr lang="en-US" sz="2200" dirty="0" err="1" smtClean="0"/>
              <a:t>Analyse</a:t>
            </a:r>
            <a:r>
              <a:rPr lang="en-US" sz="2200" dirty="0"/>
              <a:t>, </a:t>
            </a:r>
            <a:r>
              <a:rPr lang="en-US" sz="2200" dirty="0" err="1"/>
              <a:t>vaststellingen</a:t>
            </a:r>
            <a:r>
              <a:rPr lang="en-US" sz="2200" dirty="0"/>
              <a:t> en </a:t>
            </a:r>
            <a:r>
              <a:rPr lang="en-US" sz="2200" dirty="0" err="1"/>
              <a:t>conclusies</a:t>
            </a:r>
            <a:r>
              <a:rPr lang="en-US" sz="2200" dirty="0"/>
              <a:t> </a:t>
            </a:r>
            <a:r>
              <a:rPr lang="en-US" sz="2200" dirty="0" err="1"/>
              <a:t>lopen</a:t>
            </a:r>
            <a:r>
              <a:rPr lang="en-US" sz="2200" dirty="0"/>
              <a:t> door </a:t>
            </a:r>
            <a:r>
              <a:rPr lang="en-US" sz="2200" dirty="0" err="1" smtClean="0"/>
              <a:t>elkaar</a:t>
            </a:r>
            <a:endParaRPr lang="en-US" sz="2200" dirty="0" smtClean="0"/>
          </a:p>
          <a:p>
            <a:r>
              <a:rPr lang="en-US" sz="2200" dirty="0" err="1" smtClean="0"/>
              <a:t>Positie</a:t>
            </a:r>
            <a:r>
              <a:rPr lang="en-US" sz="2200" dirty="0" smtClean="0"/>
              <a:t> </a:t>
            </a:r>
            <a:r>
              <a:rPr lang="en-US" sz="2200" dirty="0" err="1" smtClean="0"/>
              <a:t>medisch</a:t>
            </a:r>
            <a:r>
              <a:rPr lang="en-US" sz="2200" dirty="0" smtClean="0"/>
              <a:t> </a:t>
            </a:r>
            <a:r>
              <a:rPr lang="en-US" sz="2200" dirty="0" err="1" smtClean="0"/>
              <a:t>microbioloog</a:t>
            </a:r>
            <a:r>
              <a:rPr lang="en-US" sz="2200" dirty="0" smtClean="0"/>
              <a:t> </a:t>
            </a:r>
            <a:r>
              <a:rPr lang="en-US" sz="2200" dirty="0" err="1" smtClean="0"/>
              <a:t>wekt</a:t>
            </a:r>
            <a:r>
              <a:rPr lang="en-US" sz="2200" dirty="0" smtClean="0"/>
              <a:t> </a:t>
            </a:r>
            <a:r>
              <a:rPr lang="en-US" sz="2200" dirty="0" err="1" smtClean="0"/>
              <a:t>verbazing</a:t>
            </a:r>
            <a:r>
              <a:rPr lang="en-US" sz="2200" dirty="0" smtClean="0"/>
              <a:t> </a:t>
            </a:r>
          </a:p>
          <a:p>
            <a:r>
              <a:rPr lang="en-US" sz="2200" dirty="0" err="1" smtClean="0"/>
              <a:t>Innovatie</a:t>
            </a:r>
            <a:r>
              <a:rPr lang="en-US" sz="2200" dirty="0" smtClean="0"/>
              <a:t> </a:t>
            </a:r>
            <a:r>
              <a:rPr lang="en-US" sz="2200" dirty="0" err="1" smtClean="0"/>
              <a:t>wel</a:t>
            </a:r>
            <a:r>
              <a:rPr lang="en-US" sz="2200" dirty="0" smtClean="0"/>
              <a:t> </a:t>
            </a:r>
            <a:r>
              <a:rPr lang="en-US" sz="2200" dirty="0" err="1" smtClean="0"/>
              <a:t>genoemd</a:t>
            </a:r>
            <a:r>
              <a:rPr lang="en-US" sz="2200" dirty="0" smtClean="0"/>
              <a:t>, maar </a:t>
            </a:r>
            <a:r>
              <a:rPr lang="en-US" sz="2200" dirty="0" err="1" smtClean="0"/>
              <a:t>belang</a:t>
            </a:r>
            <a:r>
              <a:rPr lang="en-US" sz="2200" dirty="0" smtClean="0"/>
              <a:t> </a:t>
            </a:r>
            <a:r>
              <a:rPr lang="en-US" sz="2200" dirty="0" err="1" smtClean="0"/>
              <a:t>niet</a:t>
            </a:r>
            <a:r>
              <a:rPr lang="en-US" sz="2200" dirty="0" smtClean="0"/>
              <a:t> </a:t>
            </a:r>
            <a:r>
              <a:rPr lang="en-US" sz="2200" dirty="0" err="1" smtClean="0"/>
              <a:t>echt</a:t>
            </a:r>
            <a:r>
              <a:rPr lang="en-US" sz="2200" dirty="0" smtClean="0"/>
              <a:t> </a:t>
            </a:r>
            <a:r>
              <a:rPr lang="en-US" sz="2200" dirty="0" err="1" smtClean="0"/>
              <a:t>erkend</a:t>
            </a:r>
            <a:r>
              <a:rPr lang="en-US" sz="2200" dirty="0" smtClean="0"/>
              <a:t> </a:t>
            </a:r>
          </a:p>
          <a:p>
            <a:r>
              <a:rPr lang="en-US" sz="2200" dirty="0" err="1" smtClean="0"/>
              <a:t>Schijn</a:t>
            </a:r>
            <a:r>
              <a:rPr lang="en-US" sz="2200" dirty="0" smtClean="0"/>
              <a:t>: </a:t>
            </a:r>
            <a:r>
              <a:rPr lang="en-US" sz="2200" dirty="0" err="1" smtClean="0"/>
              <a:t>toegeschreven</a:t>
            </a:r>
            <a:r>
              <a:rPr lang="en-US" sz="2200" dirty="0" smtClean="0"/>
              <a:t> </a:t>
            </a:r>
            <a:r>
              <a:rPr lang="en-US" sz="2200" dirty="0" err="1" smtClean="0"/>
              <a:t>naar</a:t>
            </a:r>
            <a:r>
              <a:rPr lang="en-US" sz="2200" dirty="0" smtClean="0"/>
              <a:t> </a:t>
            </a:r>
            <a:r>
              <a:rPr lang="en-US" sz="2200" dirty="0" err="1" smtClean="0"/>
              <a:t>conclusie</a:t>
            </a:r>
            <a:r>
              <a:rPr lang="en-US" sz="2200" dirty="0" smtClean="0"/>
              <a:t>: minder volume, </a:t>
            </a:r>
            <a:r>
              <a:rPr lang="en-US" sz="2200" dirty="0" err="1" smtClean="0"/>
              <a:t>doelmatiger</a:t>
            </a:r>
            <a:r>
              <a:rPr lang="en-US" sz="2200" dirty="0" smtClean="0"/>
              <a:t>  </a:t>
            </a:r>
          </a:p>
          <a:p>
            <a:endParaRPr lang="en-US" sz="2000" dirty="0" smtClean="0"/>
          </a:p>
          <a:p>
            <a:endParaRPr lang="nl-NL" sz="20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293EF-157F-41CD-9F5F-AE133CF306CB}" type="slidenum">
              <a:rPr lang="nl-NL" smtClean="0"/>
              <a:pPr>
                <a:defRPr/>
              </a:pPr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684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76429" y="22482"/>
            <a:ext cx="7772400" cy="1143000"/>
          </a:xfrm>
        </p:spPr>
        <p:txBody>
          <a:bodyPr/>
          <a:lstStyle/>
          <a:p>
            <a:r>
              <a:rPr lang="en-US" b="0" dirty="0" smtClean="0">
                <a:solidFill>
                  <a:srgbClr val="00B0F0"/>
                </a:solidFill>
              </a:rPr>
              <a:t/>
            </a:r>
            <a:br>
              <a:rPr lang="en-US" b="0" dirty="0" smtClean="0">
                <a:solidFill>
                  <a:srgbClr val="00B0F0"/>
                </a:solidFill>
              </a:rPr>
            </a:br>
            <a:r>
              <a:rPr lang="en-US" dirty="0" err="1">
                <a:solidFill>
                  <a:srgbClr val="00B0F0"/>
                </a:solidFill>
              </a:rPr>
              <a:t>Acties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err="1">
                <a:solidFill>
                  <a:srgbClr val="00B0F0"/>
                </a:solidFill>
              </a:rPr>
              <a:t>Diagned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b="0" dirty="0">
                <a:solidFill>
                  <a:srgbClr val="00B0F0"/>
                </a:solidFill>
              </a:rPr>
              <a:t/>
            </a:r>
            <a:br>
              <a:rPr lang="en-US" b="0" dirty="0">
                <a:solidFill>
                  <a:srgbClr val="00B0F0"/>
                </a:solidFill>
              </a:rPr>
            </a:br>
            <a:endParaRPr lang="nl-NL" b="0" dirty="0">
              <a:solidFill>
                <a:srgbClr val="00B0F0"/>
              </a:solidFill>
            </a:endParaRPr>
          </a:p>
        </p:txBody>
      </p:sp>
      <p:sp>
        <p:nvSpPr>
          <p:cNvPr id="7" name="Tijdelijke aanduiding voor tekst 6"/>
          <p:cNvSpPr>
            <a:spLocks noGrp="1"/>
          </p:cNvSpPr>
          <p:nvPr>
            <p:ph idx="1"/>
          </p:nvPr>
        </p:nvSpPr>
        <p:spPr>
          <a:xfrm>
            <a:off x="827584" y="1268760"/>
            <a:ext cx="7772400" cy="41148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Analyse</a:t>
            </a:r>
            <a:r>
              <a:rPr lang="en-US" sz="20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Frequent contact NVKC </a:t>
            </a:r>
            <a:r>
              <a:rPr lang="en-US" sz="2000" dirty="0" err="1" smtClean="0"/>
              <a:t>i.v.m</a:t>
            </a:r>
            <a:r>
              <a:rPr lang="en-US" sz="2000" dirty="0" smtClean="0"/>
              <a:t>. meeting ‘</a:t>
            </a:r>
            <a:r>
              <a:rPr lang="en-US" sz="2000" dirty="0" err="1" smtClean="0"/>
              <a:t>participerende</a:t>
            </a:r>
            <a:r>
              <a:rPr lang="en-US" sz="2000" dirty="0" smtClean="0"/>
              <a:t>’ </a:t>
            </a:r>
            <a:r>
              <a:rPr lang="en-US" sz="2000" dirty="0" err="1" smtClean="0"/>
              <a:t>organisaties</a:t>
            </a:r>
            <a:r>
              <a:rPr lang="en-US" sz="20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Afstemming</a:t>
            </a:r>
            <a:r>
              <a:rPr lang="en-US" sz="2000" dirty="0" smtClean="0"/>
              <a:t> </a:t>
            </a:r>
            <a:r>
              <a:rPr lang="en-US" sz="2000" dirty="0" err="1" smtClean="0"/>
              <a:t>standpunten</a:t>
            </a: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Contact VWS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Brief </a:t>
            </a:r>
            <a:r>
              <a:rPr lang="en-US" sz="2000" dirty="0" err="1" smtClean="0"/>
              <a:t>aan</a:t>
            </a:r>
            <a:r>
              <a:rPr lang="en-US" sz="2000" dirty="0" smtClean="0"/>
              <a:t> VWS met </a:t>
            </a:r>
            <a:r>
              <a:rPr lang="en-US" sz="2000" dirty="0" err="1" smtClean="0"/>
              <a:t>analyse</a:t>
            </a:r>
            <a:r>
              <a:rPr lang="en-US" sz="2000" dirty="0" smtClean="0"/>
              <a:t> en </a:t>
            </a:r>
            <a:r>
              <a:rPr lang="en-US" sz="2000" dirty="0" err="1" smtClean="0"/>
              <a:t>standpunten</a:t>
            </a:r>
            <a:r>
              <a:rPr lang="en-US" sz="2000" dirty="0" smtClean="0"/>
              <a:t> + </a:t>
            </a:r>
            <a:r>
              <a:rPr lang="en-US" sz="2000" dirty="0" err="1" smtClean="0"/>
              <a:t>verzoek</a:t>
            </a:r>
            <a:r>
              <a:rPr lang="en-US" sz="2000" dirty="0" smtClean="0"/>
              <a:t>: Diagned </a:t>
            </a:r>
            <a:r>
              <a:rPr lang="en-US" sz="2000" dirty="0" err="1" smtClean="0"/>
              <a:t>aan</a:t>
            </a:r>
            <a:r>
              <a:rPr lang="en-US" sz="2000" dirty="0" smtClean="0"/>
              <a:t> </a:t>
            </a:r>
            <a:r>
              <a:rPr lang="en-US" sz="2000" dirty="0" err="1" smtClean="0"/>
              <a:t>tafel</a:t>
            </a:r>
            <a:r>
              <a:rPr lang="en-US" sz="20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Terugkoppeling</a:t>
            </a:r>
            <a:r>
              <a:rPr lang="en-US" sz="2000" dirty="0" smtClean="0"/>
              <a:t> </a:t>
            </a:r>
            <a:r>
              <a:rPr lang="en-US" sz="2000" dirty="0" err="1" smtClean="0"/>
              <a:t>vanuit</a:t>
            </a:r>
            <a:r>
              <a:rPr lang="en-US" sz="2000" dirty="0" smtClean="0"/>
              <a:t> meeting VWS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err="1" smtClean="0"/>
              <a:t>Eensgezindgheid</a:t>
            </a:r>
            <a:r>
              <a:rPr lang="en-US" sz="1800" dirty="0"/>
              <a:t> </a:t>
            </a:r>
            <a:r>
              <a:rPr lang="en-US" sz="1800" dirty="0" smtClean="0"/>
              <a:t>rapport (“</a:t>
            </a:r>
            <a:r>
              <a:rPr lang="en-US" sz="1800" dirty="0" err="1" smtClean="0"/>
              <a:t>waardeloos</a:t>
            </a:r>
            <a:r>
              <a:rPr lang="en-US" sz="1800" dirty="0" smtClean="0"/>
              <a:t>”)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err="1" smtClean="0"/>
              <a:t>Niet</a:t>
            </a:r>
            <a:r>
              <a:rPr lang="en-US" sz="1800" dirty="0" smtClean="0"/>
              <a:t> </a:t>
            </a:r>
            <a:r>
              <a:rPr lang="en-US" sz="1800" dirty="0" err="1" smtClean="0"/>
              <a:t>een</a:t>
            </a:r>
            <a:r>
              <a:rPr lang="en-US" sz="1800" dirty="0" smtClean="0"/>
              <a:t> </a:t>
            </a:r>
            <a:r>
              <a:rPr lang="en-US" sz="1800" dirty="0" err="1" smtClean="0"/>
              <a:t>goede</a:t>
            </a:r>
            <a:r>
              <a:rPr lang="en-US" sz="1800" dirty="0" smtClean="0"/>
              <a:t> basis </a:t>
            </a:r>
            <a:r>
              <a:rPr lang="en-US" sz="1800" dirty="0" err="1" smtClean="0"/>
              <a:t>voor</a:t>
            </a:r>
            <a:r>
              <a:rPr lang="en-US" sz="1800" dirty="0" smtClean="0"/>
              <a:t> </a:t>
            </a:r>
            <a:r>
              <a:rPr lang="en-US" sz="1800" dirty="0" err="1" smtClean="0"/>
              <a:t>nieuw</a:t>
            </a:r>
            <a:r>
              <a:rPr lang="en-US" sz="1800" dirty="0" smtClean="0"/>
              <a:t> </a:t>
            </a:r>
            <a:r>
              <a:rPr lang="en-US" sz="1800" dirty="0" err="1" smtClean="0"/>
              <a:t>beleid</a:t>
            </a:r>
            <a:endParaRPr lang="en-US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VWS </a:t>
            </a:r>
            <a:r>
              <a:rPr lang="en-US" sz="1800" dirty="0" err="1" smtClean="0"/>
              <a:t>gaat</a:t>
            </a:r>
            <a:r>
              <a:rPr lang="en-US" sz="1800" dirty="0" smtClean="0"/>
              <a:t> </a:t>
            </a:r>
            <a:r>
              <a:rPr lang="en-US" sz="1800" dirty="0" err="1" smtClean="0"/>
              <a:t>notitie</a:t>
            </a:r>
            <a:r>
              <a:rPr lang="en-US" sz="1800" dirty="0" smtClean="0"/>
              <a:t> </a:t>
            </a:r>
            <a:r>
              <a:rPr lang="en-US" sz="1800" dirty="0" err="1" smtClean="0"/>
              <a:t>opstellen</a:t>
            </a:r>
            <a:endParaRPr lang="en-US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err="1" smtClean="0"/>
              <a:t>Bijeenkomst</a:t>
            </a:r>
            <a:r>
              <a:rPr lang="en-US" sz="1800" dirty="0"/>
              <a:t> </a:t>
            </a:r>
            <a:r>
              <a:rPr lang="en-US" sz="1800" dirty="0" smtClean="0"/>
              <a:t>‘</a:t>
            </a:r>
            <a:r>
              <a:rPr lang="en-US" sz="1800" dirty="0" err="1" smtClean="0"/>
              <a:t>expertgroepen</a:t>
            </a:r>
            <a:r>
              <a:rPr lang="en-US" sz="1800" dirty="0" smtClean="0"/>
              <a:t>’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Planning: </a:t>
            </a:r>
            <a:r>
              <a:rPr lang="en-US" sz="1800" dirty="0" err="1" smtClean="0"/>
              <a:t>maart</a:t>
            </a:r>
            <a:r>
              <a:rPr lang="en-US" sz="1800" dirty="0" smtClean="0"/>
              <a:t> 2014 (</a:t>
            </a:r>
            <a:r>
              <a:rPr lang="en-US" sz="1800" dirty="0" err="1" smtClean="0"/>
              <a:t>zodat</a:t>
            </a:r>
            <a:r>
              <a:rPr lang="en-US" sz="1800" dirty="0" smtClean="0"/>
              <a:t> </a:t>
            </a:r>
            <a:r>
              <a:rPr lang="en-US" sz="1800" dirty="0" err="1" smtClean="0"/>
              <a:t>zv</a:t>
            </a:r>
            <a:r>
              <a:rPr lang="en-US" sz="1800" dirty="0"/>
              <a:t> </a:t>
            </a:r>
            <a:r>
              <a:rPr lang="en-US" sz="1800" dirty="0" err="1" smtClean="0"/>
              <a:t>tijdig</a:t>
            </a:r>
            <a:r>
              <a:rPr lang="en-US" sz="1800" dirty="0" smtClean="0"/>
              <a:t> </a:t>
            </a:r>
            <a:r>
              <a:rPr lang="en-US" sz="1800" dirty="0" err="1" smtClean="0"/>
              <a:t>beleid</a:t>
            </a:r>
            <a:r>
              <a:rPr lang="en-US" sz="1800" dirty="0" smtClean="0"/>
              <a:t> 2016 </a:t>
            </a:r>
            <a:r>
              <a:rPr lang="en-US" sz="1800" dirty="0" err="1" smtClean="0"/>
              <a:t>weten</a:t>
            </a:r>
            <a:r>
              <a:rPr lang="en-US" sz="1800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293EF-157F-41CD-9F5F-AE133CF306CB}" type="slidenum">
              <a:rPr lang="nl-NL" smtClean="0"/>
              <a:pPr>
                <a:defRPr/>
              </a:pPr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950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293EF-157F-41CD-9F5F-AE133CF306CB}" type="slidenum">
              <a:rPr lang="nl-NL" smtClean="0"/>
              <a:pPr>
                <a:defRPr/>
              </a:pPr>
              <a:t>19</a:t>
            </a:fld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37209"/>
            <a:ext cx="4340728" cy="6200169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6625208" y="3137293"/>
            <a:ext cx="2051248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Bespreking </a:t>
            </a:r>
          </a:p>
          <a:p>
            <a:r>
              <a:rPr lang="nl-NL" dirty="0" smtClean="0"/>
              <a:t>VWS – </a:t>
            </a:r>
            <a:r>
              <a:rPr lang="nl-NL" dirty="0" err="1" smtClean="0"/>
              <a:t>Diagned</a:t>
            </a:r>
            <a:r>
              <a:rPr lang="nl-NL" dirty="0" smtClean="0"/>
              <a:t> </a:t>
            </a:r>
          </a:p>
          <a:p>
            <a:r>
              <a:rPr lang="nl-NL" dirty="0" smtClean="0"/>
              <a:t>23 september a.s.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779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55163" y="265839"/>
            <a:ext cx="7772400" cy="1143000"/>
          </a:xfrm>
        </p:spPr>
        <p:txBody>
          <a:bodyPr/>
          <a:lstStyle/>
          <a:p>
            <a:r>
              <a:rPr lang="nl-NL" dirty="0" smtClean="0">
                <a:solidFill>
                  <a:srgbClr val="00B0F0"/>
                </a:solidFill>
              </a:rPr>
              <a:t>Agenda</a:t>
            </a:r>
            <a:endParaRPr lang="nl-NL" dirty="0">
              <a:solidFill>
                <a:srgbClr val="00B0F0"/>
              </a:solidFill>
            </a:endParaRPr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692550" y="1771219"/>
            <a:ext cx="7772400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sz="2800" dirty="0" smtClean="0"/>
              <a:t>Opening</a:t>
            </a:r>
            <a:r>
              <a:rPr lang="nl-NL" sz="2800" dirty="0"/>
              <a:t>, ingekomen </a:t>
            </a:r>
            <a:r>
              <a:rPr lang="nl-NL" sz="2800" dirty="0" smtClean="0"/>
              <a:t>stukken, mededelingen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 smtClean="0"/>
              <a:t>Verslag ALV 20 </a:t>
            </a:r>
            <a:r>
              <a:rPr lang="nl-NL" sz="2800" dirty="0"/>
              <a:t>juni 2014 </a:t>
            </a:r>
            <a:endParaRPr lang="nl-NL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E</a:t>
            </a:r>
            <a:r>
              <a:rPr lang="nl-NL" sz="2800" dirty="0" smtClean="0"/>
              <a:t>erstelijnsdiagnostiek</a:t>
            </a:r>
            <a:endParaRPr lang="nl-NL" sz="2800" dirty="0"/>
          </a:p>
          <a:p>
            <a:pPr marL="514350" indent="-514350">
              <a:buFont typeface="+mj-lt"/>
              <a:buAutoNum type="arabicPeriod"/>
            </a:pPr>
            <a:r>
              <a:rPr lang="nl-NL" sz="2800" dirty="0" smtClean="0"/>
              <a:t>Analyse </a:t>
            </a:r>
            <a:r>
              <a:rPr lang="nl-NL" sz="2800" dirty="0"/>
              <a:t>Stukken </a:t>
            </a:r>
            <a:r>
              <a:rPr lang="nl-NL" sz="2800" dirty="0" smtClean="0"/>
              <a:t>Prinsjesdag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 smtClean="0"/>
              <a:t>Activiteiten </a:t>
            </a:r>
            <a:r>
              <a:rPr lang="nl-NL" sz="2800" dirty="0"/>
              <a:t>najaar </a:t>
            </a:r>
            <a:r>
              <a:rPr lang="nl-NL" sz="2800" dirty="0" smtClean="0"/>
              <a:t>2014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 smtClean="0"/>
              <a:t>Wat </a:t>
            </a:r>
            <a:r>
              <a:rPr lang="nl-NL" sz="2800" dirty="0"/>
              <a:t>verder ter tafel komt / rondvraag 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293EF-157F-41CD-9F5F-AE133CF306CB}" type="slidenum">
              <a:rPr lang="nl-NL" smtClean="0"/>
              <a:pPr>
                <a:defRPr/>
              </a:pPr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890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1143000"/>
          </a:xfrm>
        </p:spPr>
        <p:txBody>
          <a:bodyPr/>
          <a:lstStyle/>
          <a:p>
            <a:pPr lvl="0"/>
            <a:r>
              <a:rPr lang="en-US" sz="3200" dirty="0" smtClean="0">
                <a:solidFill>
                  <a:srgbClr val="00B0F0"/>
                </a:solidFill>
              </a:rPr>
              <a:t/>
            </a:r>
            <a:br>
              <a:rPr lang="en-US" sz="3200" dirty="0" smtClean="0">
                <a:solidFill>
                  <a:srgbClr val="00B0F0"/>
                </a:solidFill>
              </a:rPr>
            </a:br>
            <a:r>
              <a:rPr lang="en-US" sz="3600" dirty="0" err="1" smtClean="0">
                <a:solidFill>
                  <a:srgbClr val="00B0F0"/>
                </a:solidFill>
              </a:rPr>
              <a:t>Boodschap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>
                <a:solidFill>
                  <a:srgbClr val="00B0F0"/>
                </a:solidFill>
              </a:rPr>
              <a:t>Diagned</a:t>
            </a:r>
            <a:r>
              <a:rPr lang="en-US" sz="4800" dirty="0">
                <a:solidFill>
                  <a:srgbClr val="2F2B20"/>
                </a:solidFill>
              </a:rPr>
              <a:t/>
            </a:r>
            <a:br>
              <a:rPr lang="en-US" sz="4800" dirty="0">
                <a:solidFill>
                  <a:srgbClr val="2F2B20"/>
                </a:solidFill>
              </a:rPr>
            </a:br>
            <a:endParaRPr lang="nl-NL" sz="4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340768"/>
            <a:ext cx="8496944" cy="4114800"/>
          </a:xfrm>
        </p:spPr>
        <p:txBody>
          <a:bodyPr/>
          <a:lstStyle/>
          <a:p>
            <a:r>
              <a:rPr lang="nl-NL" sz="2000" dirty="0" smtClean="0"/>
              <a:t>Goed dat waarde diagnostiek voor zorg wordt onderkend</a:t>
            </a:r>
          </a:p>
          <a:p>
            <a:r>
              <a:rPr lang="nl-NL" sz="2000" dirty="0" smtClean="0"/>
              <a:t>Begrijpelijk dat doelmatigheid wordt bevorderd </a:t>
            </a:r>
          </a:p>
          <a:p>
            <a:r>
              <a:rPr lang="nl-NL" sz="2000" dirty="0" smtClean="0"/>
              <a:t>Echter ook oog voor </a:t>
            </a:r>
            <a:r>
              <a:rPr lang="nl-NL" sz="2000" dirty="0" err="1" smtClean="0"/>
              <a:t>passendheid</a:t>
            </a:r>
            <a:r>
              <a:rPr lang="nl-NL" sz="2000" dirty="0" smtClean="0"/>
              <a:t>: juiste diagnostiek waar dat nodig is </a:t>
            </a:r>
          </a:p>
          <a:p>
            <a:r>
              <a:rPr lang="nl-NL" sz="2000" dirty="0" smtClean="0"/>
              <a:t>Cruciaal: bepaald door richtlijnen waarbij </a:t>
            </a:r>
            <a:r>
              <a:rPr lang="nl-NL" sz="2000" dirty="0" err="1" smtClean="0"/>
              <a:t>labprofessionals</a:t>
            </a:r>
            <a:r>
              <a:rPr lang="nl-NL" sz="2000" dirty="0" smtClean="0"/>
              <a:t> zijn betrokken</a:t>
            </a:r>
          </a:p>
          <a:p>
            <a:r>
              <a:rPr lang="nl-NL" sz="2000" dirty="0" smtClean="0"/>
              <a:t>Grote kanttekening bij clustering op </a:t>
            </a:r>
            <a:r>
              <a:rPr lang="nl-NL" sz="2000" dirty="0" err="1" smtClean="0"/>
              <a:t>Lesa</a:t>
            </a:r>
            <a:r>
              <a:rPr lang="nl-NL" sz="2000" dirty="0" smtClean="0"/>
              <a:t> niveau</a:t>
            </a:r>
          </a:p>
          <a:p>
            <a:pPr lvl="1"/>
            <a:r>
              <a:rPr lang="en-US" sz="1600" dirty="0" err="1" smtClean="0"/>
              <a:t>Gebaseerd</a:t>
            </a:r>
            <a:r>
              <a:rPr lang="en-US" sz="1600" dirty="0" smtClean="0"/>
              <a:t> op </a:t>
            </a:r>
            <a:r>
              <a:rPr lang="en-US" sz="1600" dirty="0" err="1" smtClean="0"/>
              <a:t>juiste</a:t>
            </a:r>
            <a:r>
              <a:rPr lang="en-US" sz="1600" dirty="0" smtClean="0"/>
              <a:t> volumes en </a:t>
            </a:r>
            <a:r>
              <a:rPr lang="en-US" sz="1600" dirty="0" err="1" smtClean="0"/>
              <a:t>productmix</a:t>
            </a:r>
            <a:endParaRPr lang="nl-NL" sz="1600" dirty="0"/>
          </a:p>
          <a:p>
            <a:r>
              <a:rPr lang="nl-NL" sz="2000" dirty="0"/>
              <a:t>Belang richtlijnen:  moeten kwalitatief goede </a:t>
            </a:r>
            <a:r>
              <a:rPr lang="nl-NL" sz="2000" dirty="0" smtClean="0"/>
              <a:t>diagnostiek </a:t>
            </a:r>
            <a:r>
              <a:rPr lang="nl-NL" sz="2000" dirty="0"/>
              <a:t>waarborgen </a:t>
            </a:r>
            <a:r>
              <a:rPr lang="nl-NL" sz="2000" dirty="0" smtClean="0"/>
              <a:t>en </a:t>
            </a:r>
            <a:r>
              <a:rPr lang="nl-NL" sz="2000" dirty="0"/>
              <a:t>moeten </a:t>
            </a:r>
            <a:r>
              <a:rPr lang="nl-NL" sz="2000" dirty="0" smtClean="0"/>
              <a:t>minimumnorm zijn </a:t>
            </a:r>
            <a:r>
              <a:rPr lang="nl-NL" sz="2000" dirty="0"/>
              <a:t>voor zorgverzekeraar </a:t>
            </a:r>
            <a:endParaRPr lang="nl-NL" sz="2000" dirty="0" smtClean="0"/>
          </a:p>
          <a:p>
            <a:r>
              <a:rPr lang="en-US" sz="2000" dirty="0" smtClean="0"/>
              <a:t>ELD </a:t>
            </a:r>
            <a:r>
              <a:rPr lang="en-US" sz="2000" dirty="0" err="1" smtClean="0"/>
              <a:t>moet</a:t>
            </a:r>
            <a:r>
              <a:rPr lang="en-US" sz="2000" dirty="0" smtClean="0"/>
              <a:t> </a:t>
            </a:r>
            <a:r>
              <a:rPr lang="en-US" sz="2000" dirty="0" err="1" smtClean="0"/>
              <a:t>buiten</a:t>
            </a:r>
            <a:r>
              <a:rPr lang="en-US" sz="2000" dirty="0" smtClean="0"/>
              <a:t> </a:t>
            </a:r>
            <a:r>
              <a:rPr lang="en-US" sz="2000" dirty="0" err="1" smtClean="0"/>
              <a:t>eigen</a:t>
            </a:r>
            <a:r>
              <a:rPr lang="en-US" sz="2000" dirty="0" smtClean="0"/>
              <a:t> </a:t>
            </a:r>
            <a:r>
              <a:rPr lang="en-US" sz="2000" dirty="0" err="1" smtClean="0"/>
              <a:t>risico</a:t>
            </a:r>
            <a:r>
              <a:rPr lang="en-US" sz="2000" dirty="0" smtClean="0"/>
              <a:t> </a:t>
            </a:r>
            <a:r>
              <a:rPr lang="en-US" sz="2000" dirty="0" err="1" smtClean="0"/>
              <a:t>vallen</a:t>
            </a:r>
            <a:r>
              <a:rPr lang="en-US" sz="2000" dirty="0" smtClean="0"/>
              <a:t> (</a:t>
            </a:r>
            <a:r>
              <a:rPr lang="en-US" sz="2000" dirty="0" err="1" smtClean="0"/>
              <a:t>huisarts-gerelateerd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Eigen BKZ ELD </a:t>
            </a:r>
            <a:r>
              <a:rPr lang="en-US" sz="2000" dirty="0" err="1" smtClean="0"/>
              <a:t>creëert</a:t>
            </a:r>
            <a:r>
              <a:rPr lang="en-US" sz="2000" dirty="0" smtClean="0"/>
              <a:t> </a:t>
            </a:r>
            <a:r>
              <a:rPr lang="en-US" sz="2000" dirty="0" err="1" smtClean="0"/>
              <a:t>duidelijkheid</a:t>
            </a:r>
            <a:r>
              <a:rPr lang="en-US" sz="2000" dirty="0"/>
              <a:t> </a:t>
            </a:r>
            <a:r>
              <a:rPr lang="en-US" sz="2000" dirty="0" smtClean="0"/>
              <a:t>en </a:t>
            </a:r>
            <a:r>
              <a:rPr lang="en-US" sz="2000" dirty="0" err="1" smtClean="0"/>
              <a:t>gelijk</a:t>
            </a:r>
            <a:r>
              <a:rPr lang="en-US" sz="2000" dirty="0" smtClean="0"/>
              <a:t> </a:t>
            </a:r>
            <a:r>
              <a:rPr lang="en-US" sz="2000" dirty="0" err="1" smtClean="0"/>
              <a:t>speelveld</a:t>
            </a:r>
            <a:r>
              <a:rPr lang="en-US" sz="2000" dirty="0" smtClean="0"/>
              <a:t> </a:t>
            </a:r>
            <a:endParaRPr lang="nl-NL" dirty="0"/>
          </a:p>
          <a:p>
            <a:endParaRPr lang="nl-NL" sz="28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293EF-157F-41CD-9F5F-AE133CF306CB}" type="slidenum">
              <a:rPr lang="nl-NL" smtClean="0"/>
              <a:pPr>
                <a:defRPr/>
              </a:pPr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606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nl-NL" dirty="0" smtClean="0">
                <a:solidFill>
                  <a:srgbClr val="00B0F0"/>
                </a:solidFill>
              </a:rPr>
              <a:t>Input leden noodzakelijk</a:t>
            </a:r>
            <a:endParaRPr lang="nl-NL" dirty="0">
              <a:solidFill>
                <a:srgbClr val="00B0F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114800"/>
          </a:xfrm>
        </p:spPr>
        <p:txBody>
          <a:bodyPr/>
          <a:lstStyle/>
          <a:p>
            <a:r>
              <a:rPr lang="nl-NL" sz="3000" dirty="0" smtClean="0"/>
              <a:t>Analyse van de 5 door KPMG voorgestelde grondvormen is complex</a:t>
            </a:r>
          </a:p>
          <a:p>
            <a:r>
              <a:rPr lang="nl-NL" sz="3000" dirty="0" smtClean="0"/>
              <a:t>Voordelen </a:t>
            </a:r>
            <a:r>
              <a:rPr lang="nl-NL" sz="3000" dirty="0" err="1" smtClean="0"/>
              <a:t>vs</a:t>
            </a:r>
            <a:r>
              <a:rPr lang="nl-NL" sz="3000" dirty="0" smtClean="0"/>
              <a:t> nadelen</a:t>
            </a:r>
          </a:p>
          <a:p>
            <a:r>
              <a:rPr lang="nl-NL" sz="3000" dirty="0" smtClean="0"/>
              <a:t>Gevolgen voor industrie</a:t>
            </a:r>
          </a:p>
          <a:p>
            <a:r>
              <a:rPr lang="nl-NL" sz="3000" dirty="0" smtClean="0"/>
              <a:t>27 oktober middag: speciale sessie met leden</a:t>
            </a:r>
          </a:p>
          <a:p>
            <a:r>
              <a:rPr lang="nl-NL" sz="3000" dirty="0" smtClean="0"/>
              <a:t>Belangrijk voor positiebepaling in toekomst</a:t>
            </a:r>
            <a:endParaRPr lang="nl-NL" sz="30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293EF-157F-41CD-9F5F-AE133CF306CB}" type="slidenum">
              <a:rPr lang="nl-NL" smtClean="0"/>
              <a:pPr>
                <a:defRPr/>
              </a:pPr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082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l-NL" sz="3600" b="1" dirty="0" smtClean="0">
                <a:solidFill>
                  <a:srgbClr val="00B0F0"/>
                </a:solidFill>
                <a:latin typeface="Verdana" pitchFamily="34" charset="0"/>
              </a:rPr>
              <a:t>Agendapunt 4</a:t>
            </a:r>
            <a:br>
              <a:rPr lang="nl-NL" sz="3600" b="1" dirty="0" smtClean="0">
                <a:solidFill>
                  <a:srgbClr val="00B0F0"/>
                </a:solidFill>
                <a:latin typeface="Verdana" pitchFamily="34" charset="0"/>
              </a:rPr>
            </a:br>
            <a:endParaRPr lang="en-US" sz="3600" b="1" dirty="0" smtClean="0">
              <a:solidFill>
                <a:srgbClr val="00B0F0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nl-NL" b="1" dirty="0">
                <a:solidFill>
                  <a:srgbClr val="00B0F0"/>
                </a:solidFill>
              </a:rPr>
              <a:t>Analyse Stukken Prinsjesdag</a:t>
            </a: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1BF39B-09A2-46BA-8E58-FB2AA9F64FCB}" type="slidenum">
              <a:rPr lang="nl-NL" smtClean="0"/>
              <a:pPr>
                <a:defRPr/>
              </a:pPr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677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F0"/>
                </a:solidFill>
              </a:rPr>
              <a:t>Miljoenennota</a:t>
            </a:r>
            <a:r>
              <a:rPr lang="en-US" dirty="0" smtClean="0">
                <a:solidFill>
                  <a:srgbClr val="00B0F0"/>
                </a:solidFill>
              </a:rPr>
              <a:t> VWS 2015</a:t>
            </a:r>
            <a:endParaRPr lang="nl-NL" dirty="0">
              <a:solidFill>
                <a:srgbClr val="00B0F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981200"/>
            <a:ext cx="4822304" cy="4114800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Wat</a:t>
            </a:r>
            <a:r>
              <a:rPr lang="en-US" dirty="0" smtClean="0"/>
              <a:t> </a:t>
            </a:r>
            <a:r>
              <a:rPr lang="en-US" dirty="0" err="1" smtClean="0"/>
              <a:t>gaat</a:t>
            </a:r>
            <a:r>
              <a:rPr lang="en-US" dirty="0" smtClean="0"/>
              <a:t> het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laboratoriumdiagnostiek</a:t>
            </a:r>
            <a:r>
              <a:rPr lang="en-US" dirty="0" smtClean="0"/>
              <a:t> </a:t>
            </a:r>
            <a:r>
              <a:rPr lang="en-US" dirty="0" err="1" smtClean="0"/>
              <a:t>betekenen</a:t>
            </a:r>
            <a:r>
              <a:rPr lang="en-US" dirty="0" smtClean="0"/>
              <a:t>?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293EF-157F-41CD-9F5F-AE133CF306CB}" type="slidenum">
              <a:rPr lang="nl-NL" smtClean="0"/>
              <a:pPr>
                <a:defRPr/>
              </a:pPr>
              <a:t>23</a:t>
            </a:fld>
            <a:endParaRPr lang="nl-NL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844823"/>
            <a:ext cx="3096259" cy="4484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43" name="Picture 3" descr="D:\Dropbox\Dropbox\Bibliotheek (actueel en wetgeving)\2014\ANP-29091812-980x69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773522"/>
            <a:ext cx="2212941" cy="157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814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26335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Minister is </a:t>
            </a:r>
            <a:r>
              <a:rPr lang="en-US" dirty="0" err="1" smtClean="0">
                <a:solidFill>
                  <a:srgbClr val="00B0F0"/>
                </a:solidFill>
              </a:rPr>
              <a:t>tevreden</a:t>
            </a:r>
            <a:endParaRPr lang="nl-NL" dirty="0">
              <a:solidFill>
                <a:srgbClr val="00B0F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7738" y="1700808"/>
            <a:ext cx="7772400" cy="4114800"/>
          </a:xfrm>
        </p:spPr>
        <p:txBody>
          <a:bodyPr/>
          <a:lstStyle/>
          <a:p>
            <a:r>
              <a:rPr lang="en-US" sz="2400" dirty="0" smtClean="0"/>
              <a:t>Nederland </a:t>
            </a:r>
            <a:r>
              <a:rPr lang="en-US" sz="2400" dirty="0" err="1" smtClean="0"/>
              <a:t>kwalitatief</a:t>
            </a:r>
            <a:r>
              <a:rPr lang="en-US" sz="2400" dirty="0" smtClean="0"/>
              <a:t> </a:t>
            </a:r>
            <a:r>
              <a:rPr lang="en-US" sz="2400" dirty="0" err="1" smtClean="0"/>
              <a:t>aan</a:t>
            </a:r>
            <a:r>
              <a:rPr lang="en-US" sz="2400" dirty="0" smtClean="0"/>
              <a:t> de top</a:t>
            </a:r>
          </a:p>
          <a:p>
            <a:r>
              <a:rPr lang="en-US" sz="2400" dirty="0" smtClean="0"/>
              <a:t>Grote </a:t>
            </a:r>
            <a:r>
              <a:rPr lang="en-US" sz="2400" dirty="0" err="1" smtClean="0"/>
              <a:t>doelmatigheid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Hoge</a:t>
            </a:r>
            <a:r>
              <a:rPr lang="en-US" sz="2400" dirty="0" smtClean="0"/>
              <a:t> </a:t>
            </a:r>
            <a:r>
              <a:rPr lang="en-US" sz="2400" dirty="0" err="1" smtClean="0"/>
              <a:t>productiviteit</a:t>
            </a:r>
            <a:endParaRPr lang="en-US" sz="2400" dirty="0" smtClean="0"/>
          </a:p>
          <a:p>
            <a:r>
              <a:rPr lang="en-US" sz="2400" dirty="0" err="1" smtClean="0"/>
              <a:t>Beleid</a:t>
            </a:r>
            <a:r>
              <a:rPr lang="en-US" sz="2400" dirty="0" smtClean="0"/>
              <a:t> tot nu toe: </a:t>
            </a:r>
            <a:r>
              <a:rPr lang="en-US" sz="2400" dirty="0" err="1" smtClean="0"/>
              <a:t>beperking</a:t>
            </a:r>
            <a:r>
              <a:rPr lang="en-US" sz="2400" dirty="0" smtClean="0"/>
              <a:t> </a:t>
            </a:r>
            <a:r>
              <a:rPr lang="en-US" sz="2400" dirty="0" err="1" smtClean="0"/>
              <a:t>groei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Is </a:t>
            </a:r>
            <a:r>
              <a:rPr lang="en-US" sz="2400" dirty="0" err="1" smtClean="0"/>
              <a:t>gelukt</a:t>
            </a:r>
            <a:r>
              <a:rPr lang="en-US" sz="2400" dirty="0"/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endParaRPr lang="en-US" sz="2400" dirty="0" smtClean="0"/>
          </a:p>
          <a:p>
            <a:pPr lvl="1"/>
            <a:r>
              <a:rPr lang="en-US" sz="2000" dirty="0" err="1" smtClean="0"/>
              <a:t>Geneesmiddelenuitgaven</a:t>
            </a:r>
            <a:r>
              <a:rPr lang="en-US" sz="2000" dirty="0" smtClean="0"/>
              <a:t> lager</a:t>
            </a:r>
          </a:p>
          <a:p>
            <a:pPr lvl="1"/>
            <a:r>
              <a:rPr lang="en-US" sz="2000" dirty="0" err="1" smtClean="0"/>
              <a:t>Hoofdlijnakkoorden</a:t>
            </a:r>
            <a:r>
              <a:rPr lang="en-US" sz="2000" dirty="0" smtClean="0"/>
              <a:t> 1e en 2e </a:t>
            </a:r>
            <a:r>
              <a:rPr lang="en-US" sz="2000" dirty="0" err="1" smtClean="0"/>
              <a:t>lijn</a:t>
            </a:r>
            <a:endParaRPr lang="en-US" sz="2000" dirty="0" smtClean="0"/>
          </a:p>
          <a:p>
            <a:pPr lvl="1"/>
            <a:r>
              <a:rPr lang="en-US" sz="2000" dirty="0" err="1" smtClean="0"/>
              <a:t>Scherper</a:t>
            </a:r>
            <a:r>
              <a:rPr lang="en-US" sz="2000" dirty="0" smtClean="0"/>
              <a:t> </a:t>
            </a:r>
            <a:r>
              <a:rPr lang="en-US" sz="2000" dirty="0" err="1" smtClean="0"/>
              <a:t>inkopen</a:t>
            </a:r>
            <a:r>
              <a:rPr lang="en-US" sz="2000" dirty="0" smtClean="0"/>
              <a:t> </a:t>
            </a:r>
            <a:r>
              <a:rPr lang="en-US" sz="2000" dirty="0" err="1" smtClean="0"/>
              <a:t>zorgverzekeraars</a:t>
            </a:r>
            <a:endParaRPr lang="en-US" sz="2000" dirty="0"/>
          </a:p>
          <a:p>
            <a:endParaRPr lang="en-US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293EF-157F-41CD-9F5F-AE133CF306CB}" type="slidenum">
              <a:rPr lang="nl-NL" smtClean="0"/>
              <a:pPr>
                <a:defRPr/>
              </a:pPr>
              <a:t>24</a:t>
            </a:fld>
            <a:endParaRPr lang="nl-NL"/>
          </a:p>
        </p:txBody>
      </p:sp>
      <p:pic>
        <p:nvPicPr>
          <p:cNvPr id="8194" name="Picture 2" descr="D:\Dropbox\Dropbox\Bibliotheek (actueel en wetgeving)\2014\media_l_249126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75"/>
          <a:stretch/>
        </p:blipFill>
        <p:spPr bwMode="auto">
          <a:xfrm>
            <a:off x="6588224" y="1628800"/>
            <a:ext cx="1847850" cy="407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725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84981" y="0"/>
            <a:ext cx="7772400" cy="1143000"/>
          </a:xfrm>
        </p:spPr>
        <p:txBody>
          <a:bodyPr/>
          <a:lstStyle/>
          <a:p>
            <a:r>
              <a:rPr lang="en-US" sz="3600" dirty="0" err="1" smtClean="0">
                <a:solidFill>
                  <a:srgbClr val="00B0F0"/>
                </a:solidFill>
              </a:rPr>
              <a:t>Historische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trendbreuk</a:t>
            </a:r>
            <a:endParaRPr lang="nl-NL" sz="3600" dirty="0">
              <a:solidFill>
                <a:srgbClr val="00B0F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293EF-157F-41CD-9F5F-AE133CF306CB}" type="slidenum">
              <a:rPr lang="nl-NL" smtClean="0"/>
              <a:pPr>
                <a:defRPr/>
              </a:pPr>
              <a:t>25</a:t>
            </a:fld>
            <a:endParaRPr lang="nl-NL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050" y="1052736"/>
            <a:ext cx="6218262" cy="4898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111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11560" y="404664"/>
            <a:ext cx="7772400" cy="1143000"/>
          </a:xfrm>
        </p:spPr>
        <p:txBody>
          <a:bodyPr/>
          <a:lstStyle/>
          <a:p>
            <a:r>
              <a:rPr lang="en-US" sz="3200" dirty="0" err="1" smtClean="0">
                <a:solidFill>
                  <a:srgbClr val="00B0F0"/>
                </a:solidFill>
              </a:rPr>
              <a:t>Voor</a:t>
            </a:r>
            <a:r>
              <a:rPr lang="en-US" sz="3200" dirty="0" smtClean="0">
                <a:solidFill>
                  <a:srgbClr val="00B0F0"/>
                </a:solidFill>
              </a:rPr>
              <a:t> Diagned van </a:t>
            </a:r>
            <a:r>
              <a:rPr lang="en-US" sz="3200" dirty="0" err="1" smtClean="0">
                <a:solidFill>
                  <a:srgbClr val="00B0F0"/>
                </a:solidFill>
              </a:rPr>
              <a:t>belang</a:t>
            </a:r>
            <a:r>
              <a:rPr lang="en-US" sz="3200" dirty="0" smtClean="0">
                <a:solidFill>
                  <a:srgbClr val="00B0F0"/>
                </a:solidFill>
              </a:rPr>
              <a:t>: </a:t>
            </a:r>
            <a:r>
              <a:rPr lang="en-US" sz="3200" dirty="0" err="1" smtClean="0">
                <a:solidFill>
                  <a:srgbClr val="00B0F0"/>
                </a:solidFill>
              </a:rPr>
              <a:t>Curatieve</a:t>
            </a:r>
            <a:r>
              <a:rPr lang="en-US" sz="3200" dirty="0" smtClean="0">
                <a:solidFill>
                  <a:srgbClr val="00B0F0"/>
                </a:solidFill>
              </a:rPr>
              <a:t>  </a:t>
            </a:r>
            <a:r>
              <a:rPr lang="en-US" sz="3200" dirty="0" err="1" smtClean="0">
                <a:solidFill>
                  <a:srgbClr val="00B0F0"/>
                </a:solidFill>
              </a:rPr>
              <a:t>zorg</a:t>
            </a:r>
            <a:r>
              <a:rPr lang="en-US" sz="3200" dirty="0" smtClean="0">
                <a:solidFill>
                  <a:srgbClr val="00B0F0"/>
                </a:solidFill>
              </a:rPr>
              <a:t> (</a:t>
            </a:r>
            <a:r>
              <a:rPr lang="en-US" sz="3200" dirty="0" err="1" smtClean="0">
                <a:solidFill>
                  <a:srgbClr val="00B0F0"/>
                </a:solidFill>
              </a:rPr>
              <a:t>Zvw</a:t>
            </a:r>
            <a:r>
              <a:rPr lang="en-US" sz="3200" dirty="0" smtClean="0">
                <a:solidFill>
                  <a:srgbClr val="00B0F0"/>
                </a:solidFill>
              </a:rPr>
              <a:t>)</a:t>
            </a:r>
            <a:endParaRPr lang="nl-NL" sz="3200" dirty="0">
              <a:solidFill>
                <a:srgbClr val="00B0F0"/>
              </a:solidFill>
            </a:endParaRPr>
          </a:p>
        </p:txBody>
      </p:sp>
      <p:sp>
        <p:nvSpPr>
          <p:cNvPr id="6" name="Tijdelijke aanduiding voor tekst 5"/>
          <p:cNvSpPr>
            <a:spLocks noGrp="1"/>
          </p:cNvSpPr>
          <p:nvPr>
            <p:ph sz="half" idx="1"/>
          </p:nvPr>
        </p:nvSpPr>
        <p:spPr>
          <a:xfrm>
            <a:off x="251520" y="1772816"/>
            <a:ext cx="3810000" cy="4114800"/>
          </a:xfrm>
        </p:spPr>
        <p:txBody>
          <a:bodyPr/>
          <a:lstStyle/>
          <a:p>
            <a:r>
              <a:rPr lang="nl-NL" sz="2400" dirty="0"/>
              <a:t>BKZ-uitgaven 2015: </a:t>
            </a:r>
            <a:br>
              <a:rPr lang="nl-NL" sz="2400" dirty="0"/>
            </a:br>
            <a:r>
              <a:rPr lang="nl-NL" sz="2400" dirty="0" smtClean="0"/>
              <a:t>71 </a:t>
            </a:r>
            <a:r>
              <a:rPr lang="nl-NL" sz="2400" dirty="0"/>
              <a:t>miljard</a:t>
            </a:r>
            <a:r>
              <a:rPr lang="nl-NL" sz="2400" dirty="0" smtClean="0"/>
              <a:t>.</a:t>
            </a:r>
            <a:br>
              <a:rPr lang="nl-NL" sz="2400" dirty="0" smtClean="0"/>
            </a:br>
            <a:endParaRPr lang="nl-NL" sz="2400" dirty="0"/>
          </a:p>
          <a:p>
            <a:pPr lvl="1"/>
            <a:r>
              <a:rPr lang="nl-NL" sz="2000" dirty="0"/>
              <a:t>curatieve zorg (</a:t>
            </a:r>
            <a:r>
              <a:rPr lang="nl-NL" sz="2000" dirty="0" err="1"/>
              <a:t>Zvw</a:t>
            </a:r>
            <a:r>
              <a:rPr lang="nl-NL" sz="2000" dirty="0"/>
              <a:t>) </a:t>
            </a:r>
            <a:r>
              <a:rPr lang="nl-NL" sz="2000" dirty="0" smtClean="0"/>
              <a:t/>
            </a:r>
            <a:br>
              <a:rPr lang="nl-NL" sz="2000" dirty="0" smtClean="0"/>
            </a:br>
            <a:r>
              <a:rPr lang="nl-NL" sz="2000" dirty="0" smtClean="0"/>
              <a:t>44 </a:t>
            </a:r>
            <a:r>
              <a:rPr lang="nl-NL" sz="2000" dirty="0"/>
              <a:t>miljard </a:t>
            </a:r>
          </a:p>
          <a:p>
            <a:pPr lvl="1"/>
            <a:r>
              <a:rPr lang="nl-NL" sz="2000" dirty="0" err="1" smtClean="0"/>
              <a:t>landurige</a:t>
            </a:r>
            <a:r>
              <a:rPr lang="nl-NL" sz="2000" dirty="0" smtClean="0"/>
              <a:t> zorg (</a:t>
            </a:r>
            <a:r>
              <a:rPr lang="nl-NL" sz="2000" dirty="0" err="1" smtClean="0"/>
              <a:t>Wlz</a:t>
            </a:r>
            <a:r>
              <a:rPr lang="nl-NL" sz="2000" dirty="0"/>
              <a:t>) </a:t>
            </a:r>
            <a:r>
              <a:rPr lang="nl-NL" sz="2000" dirty="0" smtClean="0"/>
              <a:t/>
            </a:r>
            <a:br>
              <a:rPr lang="nl-NL" sz="2000" dirty="0" smtClean="0"/>
            </a:br>
            <a:r>
              <a:rPr lang="nl-NL" sz="2000" dirty="0" smtClean="0"/>
              <a:t>19 </a:t>
            </a:r>
            <a:r>
              <a:rPr lang="nl-NL" sz="2000" dirty="0"/>
              <a:t>miljard. </a:t>
            </a:r>
            <a:r>
              <a:rPr lang="nl-NL" sz="2000" dirty="0" smtClean="0"/>
              <a:t>(“care”)</a:t>
            </a:r>
          </a:p>
          <a:p>
            <a:pPr lvl="1"/>
            <a:r>
              <a:rPr lang="en-US" sz="2000" dirty="0" err="1" smtClean="0"/>
              <a:t>begrotingsgefinancierd</a:t>
            </a:r>
            <a:r>
              <a:rPr lang="en-US" sz="2000" dirty="0" smtClean="0"/>
              <a:t>  (</a:t>
            </a:r>
            <a:r>
              <a:rPr lang="en-US" sz="2000" dirty="0" err="1" smtClean="0"/>
              <a:t>o.a</a:t>
            </a:r>
            <a:r>
              <a:rPr lang="en-US" sz="2000" dirty="0" smtClean="0"/>
              <a:t>. VWS-</a:t>
            </a:r>
            <a:r>
              <a:rPr lang="en-US" sz="2000" dirty="0" err="1" smtClean="0"/>
              <a:t>begroting</a:t>
            </a:r>
            <a:r>
              <a:rPr lang="en-US" sz="2000" dirty="0" smtClean="0"/>
              <a:t>) </a:t>
            </a:r>
            <a:br>
              <a:rPr lang="en-US" sz="2000" dirty="0" smtClean="0"/>
            </a:br>
            <a:r>
              <a:rPr lang="en-US" sz="2000" dirty="0" smtClean="0"/>
              <a:t>7,5 </a:t>
            </a:r>
            <a:r>
              <a:rPr lang="en-US" sz="2000" dirty="0" err="1" smtClean="0"/>
              <a:t>miljard</a:t>
            </a:r>
            <a:endParaRPr lang="en-US" sz="2000" dirty="0"/>
          </a:p>
          <a:p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C340DC-05FE-42EB-B813-D00675C8907E}" type="slidenum">
              <a:rPr lang="nl-NL" smtClean="0"/>
              <a:pPr>
                <a:defRPr/>
              </a:pPr>
              <a:t>26</a:t>
            </a:fld>
            <a:endParaRPr lang="nl-NL"/>
          </a:p>
        </p:txBody>
      </p:sp>
      <p:pic>
        <p:nvPicPr>
          <p:cNvPr id="3" name="Afbeelding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484784"/>
            <a:ext cx="4937720" cy="4680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073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half" idx="2"/>
          </p:nvPr>
        </p:nvSpPr>
        <p:spPr>
          <a:xfrm>
            <a:off x="323528" y="789856"/>
            <a:ext cx="3008313" cy="4691063"/>
          </a:xfrm>
        </p:spPr>
        <p:txBody>
          <a:bodyPr/>
          <a:lstStyle/>
          <a:p>
            <a:r>
              <a:rPr lang="en-US" sz="1800" dirty="0" err="1" smtClean="0"/>
              <a:t>Wat</a:t>
            </a:r>
            <a:r>
              <a:rPr lang="en-US" sz="1800" dirty="0" smtClean="0"/>
              <a:t> </a:t>
            </a:r>
            <a:r>
              <a:rPr lang="en-US" sz="1800" dirty="0" err="1" smtClean="0"/>
              <a:t>komt</a:t>
            </a:r>
            <a:r>
              <a:rPr lang="en-US" sz="1800" dirty="0" smtClean="0"/>
              <a:t> </a:t>
            </a:r>
            <a:r>
              <a:rPr lang="en-US" sz="1800" dirty="0" err="1" smtClean="0"/>
              <a:t>niet</a:t>
            </a:r>
            <a:r>
              <a:rPr lang="en-US" sz="1800" dirty="0" smtClean="0"/>
              <a:t> </a:t>
            </a:r>
            <a:r>
              <a:rPr lang="en-US" sz="1800" dirty="0" err="1" smtClean="0"/>
              <a:t>voor</a:t>
            </a:r>
            <a:r>
              <a:rPr lang="en-US" sz="1800" dirty="0" smtClean="0"/>
              <a:t>? </a:t>
            </a:r>
          </a:p>
          <a:p>
            <a:pPr marL="285750" indent="-285750">
              <a:buFontTx/>
              <a:buChar char="-"/>
            </a:pPr>
            <a:r>
              <a:rPr lang="en-US" dirty="0" err="1" smtClean="0"/>
              <a:t>Testen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smtClean="0"/>
              <a:t>IVD</a:t>
            </a:r>
          </a:p>
          <a:p>
            <a:pPr marL="285750" indent="-285750">
              <a:buFontTx/>
              <a:buChar char="-"/>
            </a:pPr>
            <a:r>
              <a:rPr lang="en-US" dirty="0" err="1" smtClean="0"/>
              <a:t>Laboratorium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err="1" smtClean="0"/>
              <a:t>Diagnostiek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err="1" smtClean="0"/>
              <a:t>Laboratoriumdiagnostiek</a:t>
            </a: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/>
          </a:p>
          <a:p>
            <a:r>
              <a:rPr lang="en-US" sz="1800" dirty="0" err="1" smtClean="0"/>
              <a:t>wat</a:t>
            </a:r>
            <a:r>
              <a:rPr lang="en-US" sz="1800" dirty="0" smtClean="0"/>
              <a:t> </a:t>
            </a:r>
            <a:r>
              <a:rPr lang="en-US" sz="1800" dirty="0" err="1" smtClean="0"/>
              <a:t>zien</a:t>
            </a:r>
            <a:r>
              <a:rPr lang="en-US" sz="1800" dirty="0" smtClean="0"/>
              <a:t> we </a:t>
            </a:r>
            <a:r>
              <a:rPr lang="en-US" sz="1800" dirty="0" err="1" smtClean="0"/>
              <a:t>wel</a:t>
            </a:r>
            <a:r>
              <a:rPr lang="en-US" sz="1800" dirty="0" smtClean="0"/>
              <a:t>? </a:t>
            </a:r>
          </a:p>
          <a:p>
            <a:pPr marL="285750" indent="-285750">
              <a:buFontTx/>
              <a:buChar char="-"/>
            </a:pPr>
            <a:r>
              <a:rPr lang="en-US" dirty="0" err="1" smtClean="0"/>
              <a:t>Tendenzen</a:t>
            </a:r>
            <a:r>
              <a:rPr lang="en-US" dirty="0" smtClean="0"/>
              <a:t> </a:t>
            </a:r>
            <a:r>
              <a:rPr lang="en-US" dirty="0" err="1" smtClean="0"/>
              <a:t>eerste</a:t>
            </a:r>
            <a:r>
              <a:rPr lang="en-US" dirty="0" smtClean="0"/>
              <a:t> </a:t>
            </a:r>
            <a:r>
              <a:rPr lang="en-US" dirty="0" err="1" smtClean="0"/>
              <a:t>lijn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err="1" smtClean="0"/>
              <a:t>Tendenzen</a:t>
            </a:r>
            <a:r>
              <a:rPr lang="en-US" dirty="0" smtClean="0"/>
              <a:t> </a:t>
            </a:r>
            <a:r>
              <a:rPr lang="en-US" dirty="0" err="1" smtClean="0"/>
              <a:t>tweede</a:t>
            </a:r>
            <a:r>
              <a:rPr lang="en-US" dirty="0" smtClean="0"/>
              <a:t> </a:t>
            </a:r>
            <a:r>
              <a:rPr lang="en-US" dirty="0" err="1" smtClean="0"/>
              <a:t>lijn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err="1" smtClean="0"/>
              <a:t>Hulpmiddelen</a:t>
            </a:r>
            <a:r>
              <a:rPr lang="en-US" dirty="0" smtClean="0"/>
              <a:t> </a:t>
            </a: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C340DC-05FE-42EB-B813-D00675C8907E}" type="slidenum">
              <a:rPr lang="nl-NL" smtClean="0"/>
              <a:pPr>
                <a:defRPr/>
              </a:pPr>
              <a:t>27</a:t>
            </a:fld>
            <a:endParaRPr lang="nl-NL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0"/>
            <a:ext cx="5832648" cy="655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al 5"/>
          <p:cNvSpPr/>
          <p:nvPr/>
        </p:nvSpPr>
        <p:spPr>
          <a:xfrm>
            <a:off x="2987824" y="332656"/>
            <a:ext cx="2664296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2987824" y="1427312"/>
            <a:ext cx="2664296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3097746" y="3212976"/>
            <a:ext cx="2986422" cy="6983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PIJL-RECHTS 7"/>
          <p:cNvSpPr/>
          <p:nvPr/>
        </p:nvSpPr>
        <p:spPr>
          <a:xfrm>
            <a:off x="2007159" y="5779726"/>
            <a:ext cx="978408" cy="3391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9011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2590056" cy="1143000"/>
          </a:xfrm>
        </p:spPr>
        <p:txBody>
          <a:bodyPr/>
          <a:lstStyle/>
          <a:p>
            <a:r>
              <a:rPr lang="en-US" sz="1800" dirty="0" err="1" smtClean="0">
                <a:solidFill>
                  <a:srgbClr val="00B0F0"/>
                </a:solidFill>
              </a:rPr>
              <a:t>Uitvergroot</a:t>
            </a:r>
            <a:r>
              <a:rPr lang="en-US" sz="1800" dirty="0" smtClean="0">
                <a:solidFill>
                  <a:srgbClr val="00B0F0"/>
                </a:solidFill>
              </a:rPr>
              <a:t> </a:t>
            </a:r>
            <a:endParaRPr lang="nl-NL" sz="1800" dirty="0">
              <a:solidFill>
                <a:srgbClr val="00B0F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293EF-157F-41CD-9F5F-AE133CF306CB}" type="slidenum">
              <a:rPr lang="nl-NL" smtClean="0"/>
              <a:pPr>
                <a:defRPr/>
              </a:pPr>
              <a:t>28</a:t>
            </a:fld>
            <a:endParaRPr lang="nl-NL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-20588"/>
            <a:ext cx="5812920" cy="551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430046"/>
            <a:ext cx="5581582" cy="1201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832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5993" y="0"/>
            <a:ext cx="77724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00B0F0"/>
                </a:solidFill>
              </a:rPr>
              <a:t>Cure</a:t>
            </a:r>
            <a:endParaRPr lang="nl-NL" dirty="0">
              <a:solidFill>
                <a:srgbClr val="00B0F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293EF-157F-41CD-9F5F-AE133CF306CB}" type="slidenum">
              <a:rPr lang="nl-NL" smtClean="0"/>
              <a:pPr>
                <a:defRPr/>
              </a:pPr>
              <a:t>29</a:t>
            </a:fld>
            <a:endParaRPr lang="nl-NL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84784"/>
            <a:ext cx="6887470" cy="4407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985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l-NL" sz="3600" b="1" dirty="0" smtClean="0">
                <a:solidFill>
                  <a:srgbClr val="00B0F0"/>
                </a:solidFill>
                <a:latin typeface="Verdana" pitchFamily="34" charset="0"/>
              </a:rPr>
              <a:t>Agendapunt 1</a:t>
            </a:r>
            <a:br>
              <a:rPr lang="nl-NL" sz="3600" b="1" dirty="0" smtClean="0">
                <a:solidFill>
                  <a:srgbClr val="00B0F0"/>
                </a:solidFill>
                <a:latin typeface="Verdana" pitchFamily="34" charset="0"/>
              </a:rPr>
            </a:br>
            <a:endParaRPr lang="en-US" sz="3600" b="1" dirty="0" smtClean="0">
              <a:solidFill>
                <a:srgbClr val="00B0F0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nl-NL" b="1" dirty="0">
                <a:solidFill>
                  <a:srgbClr val="00B0F0"/>
                </a:solidFill>
              </a:rPr>
              <a:t>Opening, ingekomen stukken, mededelingen</a:t>
            </a:r>
            <a:endParaRPr lang="nl-NL" dirty="0"/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1BF39B-09A2-46BA-8E58-FB2AA9F64FCB}" type="slidenum">
              <a:rPr lang="nl-NL" smtClean="0"/>
              <a:pPr>
                <a:defRPr/>
              </a:pPr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982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11560" y="4239"/>
            <a:ext cx="7772400" cy="1143000"/>
          </a:xfrm>
        </p:spPr>
        <p:txBody>
          <a:bodyPr/>
          <a:lstStyle/>
          <a:p>
            <a:r>
              <a:rPr lang="en-US" sz="3600" dirty="0" err="1" smtClean="0">
                <a:solidFill>
                  <a:srgbClr val="00B0F0"/>
                </a:solidFill>
              </a:rPr>
              <a:t>Beleid</a:t>
            </a:r>
            <a:r>
              <a:rPr lang="en-US" sz="3600" dirty="0" smtClean="0">
                <a:solidFill>
                  <a:srgbClr val="00B0F0"/>
                </a:solidFill>
              </a:rPr>
              <a:t> op </a:t>
            </a:r>
            <a:r>
              <a:rPr lang="en-US" sz="3600" dirty="0" err="1" smtClean="0">
                <a:solidFill>
                  <a:srgbClr val="00B0F0"/>
                </a:solidFill>
              </a:rPr>
              <a:t>kostenbeheersing</a:t>
            </a:r>
            <a:endParaRPr lang="nl-NL" sz="3600" dirty="0">
              <a:solidFill>
                <a:srgbClr val="00B0F0"/>
              </a:solidFill>
            </a:endParaRPr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685800" y="1142270"/>
            <a:ext cx="7772400" cy="4114800"/>
          </a:xfrm>
        </p:spPr>
        <p:txBody>
          <a:bodyPr/>
          <a:lstStyle/>
          <a:p>
            <a:r>
              <a:rPr lang="en-US" sz="2400" dirty="0" smtClean="0"/>
              <a:t>Plafond </a:t>
            </a:r>
            <a:r>
              <a:rPr lang="en-US" sz="2400" dirty="0" err="1" smtClean="0"/>
              <a:t>voor</a:t>
            </a:r>
            <a:r>
              <a:rPr lang="en-US" sz="2400" dirty="0" smtClean="0"/>
              <a:t> </a:t>
            </a:r>
            <a:r>
              <a:rPr lang="en-US" sz="2400" dirty="0" err="1" smtClean="0"/>
              <a:t>groei</a:t>
            </a:r>
            <a:r>
              <a:rPr lang="en-US" sz="2400" dirty="0" smtClean="0"/>
              <a:t> (2015: max 1%)</a:t>
            </a:r>
          </a:p>
          <a:p>
            <a:r>
              <a:rPr lang="en-US" sz="2400" dirty="0" err="1" smtClean="0"/>
              <a:t>Huisartsen</a:t>
            </a:r>
            <a:r>
              <a:rPr lang="en-US" sz="2400" dirty="0" smtClean="0"/>
              <a:t> extra 1% </a:t>
            </a:r>
            <a:r>
              <a:rPr lang="en-US" sz="2400" dirty="0" err="1" smtClean="0"/>
              <a:t>mits</a:t>
            </a:r>
            <a:r>
              <a:rPr lang="en-US" sz="2400" dirty="0" smtClean="0"/>
              <a:t> </a:t>
            </a:r>
            <a:r>
              <a:rPr lang="en-US" sz="2400" dirty="0" err="1" smtClean="0"/>
              <a:t>aantoonbaar</a:t>
            </a:r>
            <a:r>
              <a:rPr lang="en-US" sz="2400" dirty="0" smtClean="0"/>
              <a:t> </a:t>
            </a:r>
            <a:r>
              <a:rPr lang="en-US" sz="2400" dirty="0" err="1" smtClean="0"/>
              <a:t>substitutie</a:t>
            </a:r>
            <a:r>
              <a:rPr lang="en-US" sz="2400" dirty="0" smtClean="0"/>
              <a:t>/</a:t>
            </a:r>
            <a:r>
              <a:rPr lang="en-US" sz="2400" dirty="0" err="1" smtClean="0"/>
              <a:t>voorkoming</a:t>
            </a:r>
            <a:r>
              <a:rPr lang="en-US" sz="2400" dirty="0" smtClean="0"/>
              <a:t> 2e </a:t>
            </a:r>
            <a:r>
              <a:rPr lang="en-US" sz="2400" dirty="0" err="1" smtClean="0"/>
              <a:t>lijn</a:t>
            </a:r>
            <a:endParaRPr lang="en-US" sz="2400" dirty="0" smtClean="0"/>
          </a:p>
          <a:p>
            <a:r>
              <a:rPr lang="nl-NL" sz="2400" dirty="0" smtClean="0"/>
              <a:t>Bevordering doelmatigheid en innovatieve zorgconcepten (</a:t>
            </a:r>
            <a:r>
              <a:rPr lang="nl-NL" sz="2400" dirty="0" err="1" smtClean="0"/>
              <a:t>vb</a:t>
            </a:r>
            <a:r>
              <a:rPr lang="nl-NL" sz="2400" dirty="0" smtClean="0"/>
              <a:t> verbeteren integrale zorgverlening </a:t>
            </a:r>
            <a:r>
              <a:rPr lang="nl-NL" sz="2400" dirty="0"/>
              <a:t>rondom </a:t>
            </a:r>
            <a:r>
              <a:rPr lang="nl-NL" sz="2400" dirty="0" smtClean="0"/>
              <a:t>bepaald ziektebeeld, belonen uitkomsten)</a:t>
            </a:r>
          </a:p>
          <a:p>
            <a:r>
              <a:rPr lang="nl-NL" sz="2400" dirty="0" smtClean="0"/>
              <a:t>Concentratie complexe </a:t>
            </a:r>
            <a:r>
              <a:rPr lang="nl-NL" sz="2400" dirty="0"/>
              <a:t>zorg </a:t>
            </a:r>
            <a:endParaRPr lang="nl-NL" sz="2400" dirty="0" smtClean="0"/>
          </a:p>
          <a:p>
            <a:r>
              <a:rPr lang="nl-NL" sz="2400" dirty="0" smtClean="0"/>
              <a:t>Meer </a:t>
            </a:r>
            <a:r>
              <a:rPr lang="nl-NL" sz="2400" dirty="0"/>
              <a:t>transparantie over </a:t>
            </a:r>
            <a:r>
              <a:rPr lang="nl-NL" sz="2400" dirty="0" smtClean="0"/>
              <a:t>kwaliteit </a:t>
            </a:r>
            <a:r>
              <a:rPr lang="nl-NL" sz="2400" dirty="0"/>
              <a:t>en </a:t>
            </a:r>
            <a:r>
              <a:rPr lang="nl-NL" sz="2400" dirty="0" smtClean="0"/>
              <a:t>kosten</a:t>
            </a:r>
          </a:p>
          <a:p>
            <a:r>
              <a:rPr lang="nl-NL" sz="2400" dirty="0" smtClean="0"/>
              <a:t>Geen aanvullende bezuinigingen</a:t>
            </a:r>
          </a:p>
          <a:p>
            <a:r>
              <a:rPr lang="nl-NL" sz="2400" dirty="0" smtClean="0"/>
              <a:t>Geen beperking van basispakket, wel </a:t>
            </a:r>
            <a:r>
              <a:rPr lang="nl-NL" sz="2400" dirty="0" smtClean="0"/>
              <a:t>van toegang </a:t>
            </a:r>
            <a:r>
              <a:rPr lang="nl-NL" sz="2400" dirty="0" smtClean="0"/>
              <a:t>tot dat pakket </a:t>
            </a:r>
            <a:endParaRPr lang="nl-NL" sz="2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293EF-157F-41CD-9F5F-AE133CF306CB}" type="slidenum">
              <a:rPr lang="nl-NL" smtClean="0"/>
              <a:pPr>
                <a:defRPr/>
              </a:pPr>
              <a:t>30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33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1422" y="184464"/>
            <a:ext cx="7772400" cy="1143000"/>
          </a:xfrm>
        </p:spPr>
        <p:txBody>
          <a:bodyPr/>
          <a:lstStyle/>
          <a:p>
            <a:r>
              <a:rPr lang="en-US" sz="3600" dirty="0" err="1" smtClean="0">
                <a:solidFill>
                  <a:srgbClr val="00B0F0"/>
                </a:solidFill>
              </a:rPr>
              <a:t>Inzet</a:t>
            </a:r>
            <a:r>
              <a:rPr lang="en-US" sz="3600" dirty="0" smtClean="0">
                <a:solidFill>
                  <a:srgbClr val="00B0F0"/>
                </a:solidFill>
              </a:rPr>
              <a:t> op </a:t>
            </a:r>
            <a:r>
              <a:rPr lang="en-US" sz="3600" dirty="0" err="1" smtClean="0">
                <a:solidFill>
                  <a:srgbClr val="00B0F0"/>
                </a:solidFill>
              </a:rPr>
              <a:t>doelmatigheid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endParaRPr lang="nl-NL" sz="3600" dirty="0">
              <a:solidFill>
                <a:srgbClr val="00B0F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Beschikbare</a:t>
            </a:r>
            <a:r>
              <a:rPr lang="en-US" sz="2800" dirty="0" smtClean="0"/>
              <a:t> </a:t>
            </a:r>
            <a:r>
              <a:rPr lang="en-US" sz="2800" dirty="0" err="1" smtClean="0"/>
              <a:t>zorg</a:t>
            </a:r>
            <a:r>
              <a:rPr lang="en-US" sz="2800" dirty="0" smtClean="0"/>
              <a:t> </a:t>
            </a:r>
            <a:r>
              <a:rPr lang="en-US" sz="2800" dirty="0" err="1" smtClean="0"/>
              <a:t>goed</a:t>
            </a:r>
            <a:r>
              <a:rPr lang="en-US" sz="2800" dirty="0" smtClean="0"/>
              <a:t> </a:t>
            </a:r>
            <a:r>
              <a:rPr lang="en-US" sz="2800" dirty="0" err="1" smtClean="0"/>
              <a:t>inzetten</a:t>
            </a:r>
            <a:endParaRPr lang="en-US" sz="2800" dirty="0" smtClean="0"/>
          </a:p>
          <a:p>
            <a:r>
              <a:rPr lang="en-US" sz="2800" dirty="0" err="1" smtClean="0"/>
              <a:t>Aanpak</a:t>
            </a:r>
            <a:r>
              <a:rPr lang="en-US" sz="2800" dirty="0" smtClean="0"/>
              <a:t> </a:t>
            </a:r>
            <a:r>
              <a:rPr lang="en-US" sz="2800" dirty="0" err="1" smtClean="0"/>
              <a:t>fraude</a:t>
            </a:r>
            <a:r>
              <a:rPr lang="en-US" sz="2800" dirty="0" smtClean="0"/>
              <a:t> en </a:t>
            </a:r>
            <a:r>
              <a:rPr lang="en-US" sz="2800" dirty="0" err="1" smtClean="0"/>
              <a:t>verspilling</a:t>
            </a:r>
            <a:endParaRPr lang="en-US" sz="2800" dirty="0" smtClean="0"/>
          </a:p>
          <a:p>
            <a:r>
              <a:rPr lang="en-US" sz="2800" dirty="0" err="1" smtClean="0"/>
              <a:t>Aanpak</a:t>
            </a:r>
            <a:r>
              <a:rPr lang="en-US" sz="2800" dirty="0" smtClean="0"/>
              <a:t> “</a:t>
            </a:r>
            <a:r>
              <a:rPr lang="en-US" sz="2800" dirty="0" err="1" smtClean="0"/>
              <a:t>ongepast</a:t>
            </a:r>
            <a:r>
              <a:rPr lang="en-US" sz="2800" dirty="0" smtClean="0"/>
              <a:t> </a:t>
            </a:r>
            <a:r>
              <a:rPr lang="en-US" sz="2800" dirty="0" err="1" smtClean="0"/>
              <a:t>gebruik</a:t>
            </a:r>
            <a:r>
              <a:rPr lang="en-US" sz="2800" dirty="0" smtClean="0"/>
              <a:t>”</a:t>
            </a:r>
          </a:p>
          <a:p>
            <a:pPr lvl="1"/>
            <a:r>
              <a:rPr lang="en-US" sz="2400" dirty="0" err="1" smtClean="0"/>
              <a:t>Overbehandeling</a:t>
            </a:r>
            <a:endParaRPr lang="en-US" sz="2400" dirty="0" smtClean="0"/>
          </a:p>
          <a:p>
            <a:pPr lvl="1"/>
            <a:r>
              <a:rPr lang="en-US" sz="2400" dirty="0" err="1" smtClean="0"/>
              <a:t>Onderbehandeling</a:t>
            </a:r>
            <a:r>
              <a:rPr lang="en-US" sz="2400" dirty="0" smtClean="0"/>
              <a:t> </a:t>
            </a:r>
          </a:p>
          <a:p>
            <a:pPr lvl="1"/>
            <a:endParaRPr lang="en-US" sz="2400" dirty="0"/>
          </a:p>
          <a:p>
            <a:pPr marL="457200" lvl="1" indent="0">
              <a:buNone/>
            </a:pPr>
            <a:r>
              <a:rPr lang="en-US" sz="2000" i="1" dirty="0" smtClean="0"/>
              <a:t>NB: </a:t>
            </a:r>
            <a:r>
              <a:rPr lang="en-US" sz="2000" i="1" dirty="0" err="1" smtClean="0"/>
              <a:t>kans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voor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laboratoriumdiagnostiek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als</a:t>
            </a:r>
            <a:r>
              <a:rPr lang="en-US" sz="2000" i="1" dirty="0" smtClean="0"/>
              <a:t> instrument om </a:t>
            </a:r>
            <a:r>
              <a:rPr lang="en-US" sz="2000" i="1" dirty="0" err="1" smtClean="0"/>
              <a:t>gepast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gebruik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bevorderen</a:t>
            </a:r>
            <a:r>
              <a:rPr lang="en-US" sz="2000" i="1" dirty="0" smtClean="0"/>
              <a:t>!</a:t>
            </a:r>
            <a:endParaRPr lang="nl-NL" sz="2000" i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293EF-157F-41CD-9F5F-AE133CF306CB}" type="slidenum">
              <a:rPr lang="nl-NL" smtClean="0"/>
              <a:pPr>
                <a:defRPr/>
              </a:pPr>
              <a:t>31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110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3644" y="24787"/>
            <a:ext cx="7772400" cy="1143000"/>
          </a:xfrm>
        </p:spPr>
        <p:txBody>
          <a:bodyPr/>
          <a:lstStyle/>
          <a:p>
            <a:r>
              <a:rPr lang="en-US" sz="3600" dirty="0" err="1" smtClean="0">
                <a:solidFill>
                  <a:srgbClr val="00B0F0"/>
                </a:solidFill>
              </a:rPr>
              <a:t>Innovatie</a:t>
            </a:r>
            <a:r>
              <a:rPr lang="en-US" sz="3600" dirty="0" smtClean="0">
                <a:solidFill>
                  <a:srgbClr val="00B0F0"/>
                </a:solidFill>
              </a:rPr>
              <a:t>: </a:t>
            </a:r>
            <a:r>
              <a:rPr lang="en-US" sz="3600" dirty="0" err="1" smtClean="0">
                <a:solidFill>
                  <a:srgbClr val="00B0F0"/>
                </a:solidFill>
              </a:rPr>
              <a:t>lippendienst</a:t>
            </a:r>
            <a:r>
              <a:rPr lang="en-US" sz="3600" dirty="0" smtClean="0">
                <a:solidFill>
                  <a:srgbClr val="00B0F0"/>
                </a:solidFill>
              </a:rPr>
              <a:t>? </a:t>
            </a:r>
            <a:endParaRPr lang="nl-NL" sz="3600" dirty="0">
              <a:solidFill>
                <a:srgbClr val="00B0F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412776"/>
            <a:ext cx="7772400" cy="4114800"/>
          </a:xfrm>
        </p:spPr>
        <p:txBody>
          <a:bodyPr/>
          <a:lstStyle/>
          <a:p>
            <a:r>
              <a:rPr lang="en-US" sz="2400" dirty="0" smtClean="0"/>
              <a:t>Op diverse </a:t>
            </a:r>
            <a:r>
              <a:rPr lang="en-US" sz="2400" dirty="0" err="1" smtClean="0"/>
              <a:t>plaatsen</a:t>
            </a:r>
            <a:r>
              <a:rPr lang="en-US" sz="2400" dirty="0" smtClean="0"/>
              <a:t> </a:t>
            </a:r>
            <a:r>
              <a:rPr lang="en-US" sz="2400" dirty="0" err="1" smtClean="0"/>
              <a:t>belang</a:t>
            </a:r>
            <a:r>
              <a:rPr lang="en-US" sz="2400" dirty="0" smtClean="0"/>
              <a:t> </a:t>
            </a:r>
            <a:r>
              <a:rPr lang="en-US" sz="2400" dirty="0" err="1" smtClean="0"/>
              <a:t>benadrukt</a:t>
            </a:r>
            <a:endParaRPr lang="en-US" sz="2400" dirty="0" smtClean="0"/>
          </a:p>
          <a:p>
            <a:pPr lvl="1"/>
            <a:r>
              <a:rPr lang="en-US" sz="2000" dirty="0" err="1" smtClean="0"/>
              <a:t>Technologische</a:t>
            </a:r>
            <a:r>
              <a:rPr lang="en-US" sz="2000" dirty="0" smtClean="0"/>
              <a:t> </a:t>
            </a:r>
            <a:r>
              <a:rPr lang="en-US" sz="2000" dirty="0" err="1" smtClean="0"/>
              <a:t>ontwikkelingen</a:t>
            </a:r>
            <a:endParaRPr lang="en-US" sz="2000" dirty="0" smtClean="0"/>
          </a:p>
          <a:p>
            <a:pPr lvl="1"/>
            <a:r>
              <a:rPr lang="en-US" sz="2000" dirty="0" err="1" smtClean="0"/>
              <a:t>Innovatie</a:t>
            </a:r>
            <a:r>
              <a:rPr lang="en-US" sz="2000" dirty="0" smtClean="0"/>
              <a:t> </a:t>
            </a:r>
          </a:p>
          <a:p>
            <a:r>
              <a:rPr lang="en-US" sz="2400" dirty="0" err="1" smtClean="0"/>
              <a:t>Helpt</a:t>
            </a:r>
            <a:r>
              <a:rPr lang="en-US" sz="2400" dirty="0" smtClean="0"/>
              <a:t>: </a:t>
            </a:r>
            <a:r>
              <a:rPr lang="en-US" sz="2400" dirty="0" err="1" smtClean="0"/>
              <a:t>mensen</a:t>
            </a:r>
            <a:r>
              <a:rPr lang="en-US" sz="2400" dirty="0" smtClean="0"/>
              <a:t> </a:t>
            </a:r>
            <a:r>
              <a:rPr lang="en-US" sz="2400" dirty="0" err="1" smtClean="0"/>
              <a:t>langer</a:t>
            </a:r>
            <a:r>
              <a:rPr lang="en-US" sz="2400" dirty="0" smtClean="0"/>
              <a:t> </a:t>
            </a:r>
            <a:r>
              <a:rPr lang="en-US" sz="2400" dirty="0" err="1" smtClean="0"/>
              <a:t>zelfredzaam</a:t>
            </a:r>
            <a:r>
              <a:rPr lang="en-US" sz="2400" dirty="0" smtClean="0"/>
              <a:t> + </a:t>
            </a:r>
            <a:r>
              <a:rPr lang="en-US" sz="2400" dirty="0" err="1" smtClean="0"/>
              <a:t>zorg</a:t>
            </a:r>
            <a:r>
              <a:rPr lang="en-US" sz="2400" dirty="0" smtClean="0"/>
              <a:t> </a:t>
            </a:r>
            <a:r>
              <a:rPr lang="en-US" sz="2400" dirty="0" err="1" smtClean="0"/>
              <a:t>doelmatiger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Ruimte</a:t>
            </a:r>
            <a:r>
              <a:rPr lang="en-US" sz="2400" dirty="0" smtClean="0"/>
              <a:t> in </a:t>
            </a:r>
            <a:r>
              <a:rPr lang="en-US" sz="2400" dirty="0" err="1" smtClean="0"/>
              <a:t>woorden</a:t>
            </a:r>
            <a:r>
              <a:rPr lang="en-US" sz="2400" dirty="0" smtClean="0"/>
              <a:t>, maar </a:t>
            </a:r>
            <a:r>
              <a:rPr lang="en-US" sz="2400" dirty="0" err="1" smtClean="0"/>
              <a:t>niet</a:t>
            </a:r>
            <a:r>
              <a:rPr lang="en-US" sz="2400" dirty="0" smtClean="0"/>
              <a:t> </a:t>
            </a:r>
            <a:r>
              <a:rPr lang="en-US" sz="2400" dirty="0" err="1" smtClean="0"/>
              <a:t>geconcretiseerd</a:t>
            </a:r>
            <a:r>
              <a:rPr lang="en-US" sz="2400" dirty="0" smtClean="0"/>
              <a:t> (</a:t>
            </a:r>
            <a:r>
              <a:rPr lang="en-US" sz="2400" dirty="0" err="1" smtClean="0"/>
              <a:t>m.u.v</a:t>
            </a:r>
            <a:r>
              <a:rPr lang="en-US" sz="2400" dirty="0" smtClean="0"/>
              <a:t>. </a:t>
            </a:r>
            <a:r>
              <a:rPr lang="en-US" sz="2400" dirty="0" err="1" smtClean="0"/>
              <a:t>voorwaardelijke</a:t>
            </a:r>
            <a:r>
              <a:rPr lang="en-US" sz="2400" dirty="0" smtClean="0"/>
              <a:t> </a:t>
            </a:r>
            <a:r>
              <a:rPr lang="en-US" sz="2400" dirty="0" err="1" smtClean="0"/>
              <a:t>toelating</a:t>
            </a:r>
            <a:r>
              <a:rPr lang="en-US" sz="2400" dirty="0" smtClean="0"/>
              <a:t> tot </a:t>
            </a:r>
            <a:r>
              <a:rPr lang="en-US" sz="2400" dirty="0" err="1" smtClean="0"/>
              <a:t>pakket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Want </a:t>
            </a:r>
            <a:r>
              <a:rPr lang="en-US" sz="2400" dirty="0" err="1" smtClean="0"/>
              <a:t>als</a:t>
            </a:r>
            <a:r>
              <a:rPr lang="en-US" sz="2400" dirty="0" smtClean="0"/>
              <a:t> 1e en 2e </a:t>
            </a:r>
            <a:r>
              <a:rPr lang="en-US" sz="2400" dirty="0" err="1" smtClean="0"/>
              <a:t>lijn</a:t>
            </a:r>
            <a:r>
              <a:rPr lang="en-US" sz="2400" dirty="0" smtClean="0"/>
              <a:t> </a:t>
            </a:r>
            <a:r>
              <a:rPr lang="en-US" sz="2400" dirty="0" err="1" smtClean="0"/>
              <a:t>plafondafspraken</a:t>
            </a:r>
            <a:r>
              <a:rPr lang="en-US" sz="2400" dirty="0" smtClean="0"/>
              <a:t> </a:t>
            </a:r>
            <a:r>
              <a:rPr lang="en-US" sz="2400" dirty="0" err="1" smtClean="0"/>
              <a:t>hebben</a:t>
            </a:r>
            <a:r>
              <a:rPr lang="en-US" sz="2400" dirty="0" smtClean="0"/>
              <a:t>, </a:t>
            </a:r>
            <a:r>
              <a:rPr lang="en-US" sz="2400" dirty="0" err="1" smtClean="0"/>
              <a:t>waar</a:t>
            </a:r>
            <a:r>
              <a:rPr lang="en-US" sz="2400" dirty="0" smtClean="0"/>
              <a:t> zit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ruimte</a:t>
            </a:r>
            <a:r>
              <a:rPr lang="en-US" sz="2400" dirty="0" smtClean="0"/>
              <a:t> </a:t>
            </a:r>
            <a:r>
              <a:rPr lang="en-US" sz="2400" dirty="0" err="1" smtClean="0"/>
              <a:t>voor</a:t>
            </a:r>
            <a:r>
              <a:rPr lang="en-US" sz="2400" dirty="0" smtClean="0"/>
              <a:t> </a:t>
            </a:r>
            <a:r>
              <a:rPr lang="en-US" sz="2400" dirty="0" err="1" smtClean="0"/>
              <a:t>innovatie</a:t>
            </a:r>
            <a:r>
              <a:rPr lang="en-US" sz="2400" dirty="0" smtClean="0"/>
              <a:t>?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293EF-157F-41CD-9F5F-AE133CF306CB}" type="slidenum">
              <a:rPr lang="nl-NL" smtClean="0"/>
              <a:pPr>
                <a:defRPr/>
              </a:pPr>
              <a:t>32</a:t>
            </a:fld>
            <a:endParaRPr lang="nl-NL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772816"/>
            <a:ext cx="3864307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067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0"/>
            <a:ext cx="7772400" cy="1143000"/>
          </a:xfrm>
        </p:spPr>
        <p:txBody>
          <a:bodyPr/>
          <a:lstStyle/>
          <a:p>
            <a:r>
              <a:rPr lang="en-US" sz="3600" dirty="0" err="1" smtClean="0">
                <a:solidFill>
                  <a:srgbClr val="00B0F0"/>
                </a:solidFill>
              </a:rPr>
              <a:t>Ethische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grenzen</a:t>
            </a:r>
            <a:endParaRPr lang="nl-NL" sz="3600" dirty="0">
              <a:solidFill>
                <a:srgbClr val="00B0F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1412776"/>
            <a:ext cx="7772400" cy="4114800"/>
          </a:xfrm>
        </p:spPr>
        <p:txBody>
          <a:bodyPr/>
          <a:lstStyle/>
          <a:p>
            <a:r>
              <a:rPr lang="en-US" sz="2800" dirty="0" smtClean="0"/>
              <a:t>Moet </a:t>
            </a:r>
            <a:r>
              <a:rPr lang="en-US" sz="2800" dirty="0" err="1" smtClean="0"/>
              <a:t>alles</a:t>
            </a:r>
            <a:r>
              <a:rPr lang="en-US" sz="2800" dirty="0" smtClean="0"/>
              <a:t> </a:t>
            </a:r>
            <a:r>
              <a:rPr lang="en-US" sz="2800" dirty="0" err="1" smtClean="0"/>
              <a:t>wat</a:t>
            </a:r>
            <a:r>
              <a:rPr lang="en-US" sz="2800" dirty="0" smtClean="0"/>
              <a:t> </a:t>
            </a:r>
            <a:r>
              <a:rPr lang="en-US" sz="2800" dirty="0" err="1" smtClean="0"/>
              <a:t>kan</a:t>
            </a:r>
            <a:r>
              <a:rPr lang="en-US" sz="2800" dirty="0" smtClean="0"/>
              <a:t>? </a:t>
            </a:r>
          </a:p>
          <a:p>
            <a:r>
              <a:rPr lang="en-US" sz="2800" dirty="0" err="1" smtClean="0"/>
              <a:t>Grenzen</a:t>
            </a:r>
            <a:r>
              <a:rPr lang="en-US" sz="2800" dirty="0" smtClean="0"/>
              <a:t> </a:t>
            </a:r>
            <a:r>
              <a:rPr lang="en-US" sz="2800" dirty="0" err="1" smtClean="0"/>
              <a:t>aan</a:t>
            </a:r>
            <a:r>
              <a:rPr lang="en-US" sz="2800" dirty="0" smtClean="0"/>
              <a:t> </a:t>
            </a:r>
            <a:r>
              <a:rPr lang="en-US" sz="2800" dirty="0" err="1" smtClean="0"/>
              <a:t>behandeling</a:t>
            </a:r>
            <a:r>
              <a:rPr lang="en-US" sz="2800" dirty="0" smtClean="0"/>
              <a:t>: </a:t>
            </a:r>
            <a:r>
              <a:rPr lang="en-US" sz="2800" dirty="0" err="1" smtClean="0"/>
              <a:t>zinnig</a:t>
            </a:r>
            <a:r>
              <a:rPr lang="en-US" sz="2800" dirty="0" smtClean="0"/>
              <a:t>, </a:t>
            </a:r>
            <a:r>
              <a:rPr lang="en-US" sz="2800" dirty="0" err="1" smtClean="0"/>
              <a:t>kwaliteit</a:t>
            </a:r>
            <a:r>
              <a:rPr lang="en-US" sz="2800" dirty="0" smtClean="0"/>
              <a:t> van </a:t>
            </a:r>
            <a:r>
              <a:rPr lang="en-US" sz="2800" dirty="0" err="1" smtClean="0"/>
              <a:t>leven</a:t>
            </a:r>
            <a:r>
              <a:rPr lang="en-US" sz="2800" dirty="0" smtClean="0"/>
              <a:t>?</a:t>
            </a:r>
          </a:p>
          <a:p>
            <a:r>
              <a:rPr lang="en-US" sz="2800" dirty="0" err="1" smtClean="0"/>
              <a:t>Preventief</a:t>
            </a:r>
            <a:r>
              <a:rPr lang="en-US" sz="2800" dirty="0" smtClean="0"/>
              <a:t> </a:t>
            </a:r>
            <a:r>
              <a:rPr lang="en-US" sz="2800" dirty="0" err="1" smtClean="0"/>
              <a:t>medisch</a:t>
            </a:r>
            <a:r>
              <a:rPr lang="en-US" sz="2800" dirty="0" smtClean="0"/>
              <a:t> </a:t>
            </a:r>
            <a:r>
              <a:rPr lang="en-US" sz="2800" dirty="0" err="1" smtClean="0"/>
              <a:t>onderzoek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anose="05000000000000000000" pitchFamily="2" charset="2"/>
              </a:rPr>
              <a:t> </a:t>
            </a:r>
            <a:r>
              <a:rPr lang="en-US" sz="2800" dirty="0" err="1" smtClean="0">
                <a:sym typeface="Wingdings" panose="05000000000000000000" pitchFamily="2" charset="2"/>
              </a:rPr>
              <a:t>voor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én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nadelen</a:t>
            </a:r>
            <a:r>
              <a:rPr lang="en-US" sz="2800" dirty="0" smtClean="0">
                <a:sym typeface="Wingdings" panose="05000000000000000000" pitchFamily="2" charset="2"/>
              </a:rPr>
              <a:t>, </a:t>
            </a:r>
            <a:r>
              <a:rPr lang="en-US" sz="2800" dirty="0" err="1" smtClean="0">
                <a:sym typeface="Wingdings" panose="05000000000000000000" pitchFamily="2" charset="2"/>
              </a:rPr>
              <a:t>onderzoek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Gezondheidsraad</a:t>
            </a:r>
            <a:endParaRPr lang="en-US" sz="2800" dirty="0" smtClean="0">
              <a:sym typeface="Wingdings" panose="05000000000000000000" pitchFamily="2" charset="2"/>
            </a:endParaRPr>
          </a:p>
          <a:p>
            <a:r>
              <a:rPr lang="en-US" sz="2800" dirty="0" err="1" smtClean="0">
                <a:sym typeface="Wingdings" panose="05000000000000000000" pitchFamily="2" charset="2"/>
              </a:rPr>
              <a:t>Iedereen</a:t>
            </a:r>
            <a:r>
              <a:rPr lang="en-US" sz="2800" dirty="0" smtClean="0">
                <a:sym typeface="Wingdings" panose="05000000000000000000" pitchFamily="2" charset="2"/>
              </a:rPr>
              <a:t>: </a:t>
            </a:r>
            <a:r>
              <a:rPr lang="en-US" sz="2800" i="1" dirty="0" err="1" smtClean="0">
                <a:sym typeface="Wingdings" panose="05000000000000000000" pitchFamily="2" charset="2"/>
              </a:rPr>
              <a:t>zinnig</a:t>
            </a:r>
            <a:r>
              <a:rPr lang="en-US" sz="2800" i="1" dirty="0" smtClean="0">
                <a:sym typeface="Wingdings" panose="05000000000000000000" pitchFamily="2" charset="2"/>
              </a:rPr>
              <a:t> en </a:t>
            </a:r>
            <a:r>
              <a:rPr lang="en-US" sz="2800" i="1" dirty="0" err="1" smtClean="0">
                <a:sym typeface="Wingdings" panose="05000000000000000000" pitchFamily="2" charset="2"/>
              </a:rPr>
              <a:t>zuinig</a:t>
            </a:r>
            <a:r>
              <a:rPr lang="en-US" sz="2800" i="1" dirty="0" smtClean="0">
                <a:sym typeface="Wingdings" panose="05000000000000000000" pitchFamily="2" charset="2"/>
              </a:rPr>
              <a:t> </a:t>
            </a:r>
            <a:endParaRPr lang="nl-NL" sz="2800" i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293EF-157F-41CD-9F5F-AE133CF306CB}" type="slidenum">
              <a:rPr lang="nl-NL" smtClean="0"/>
              <a:pPr>
                <a:defRPr/>
              </a:pPr>
              <a:t>33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584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125388"/>
            <a:ext cx="7772400" cy="1143000"/>
          </a:xfrm>
        </p:spPr>
        <p:txBody>
          <a:bodyPr/>
          <a:lstStyle/>
          <a:p>
            <a:r>
              <a:rPr lang="en-US" sz="3600" dirty="0" err="1" smtClean="0">
                <a:solidFill>
                  <a:srgbClr val="00B0F0"/>
                </a:solidFill>
              </a:rPr>
              <a:t>Eerste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lijn</a:t>
            </a:r>
            <a:endParaRPr lang="nl-NL" sz="3600" dirty="0">
              <a:solidFill>
                <a:srgbClr val="00B0F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268388"/>
            <a:ext cx="7772400" cy="4114800"/>
          </a:xfrm>
        </p:spPr>
        <p:txBody>
          <a:bodyPr/>
          <a:lstStyle/>
          <a:p>
            <a:r>
              <a:rPr lang="en-US" sz="2400" dirty="0" err="1" smtClean="0"/>
              <a:t>Ook</a:t>
            </a:r>
            <a:r>
              <a:rPr lang="en-US" sz="2400" dirty="0" smtClean="0"/>
              <a:t> </a:t>
            </a:r>
            <a:r>
              <a:rPr lang="en-US" sz="2400" dirty="0" err="1" smtClean="0"/>
              <a:t>Hoofdlijnakkoorden</a:t>
            </a:r>
            <a:r>
              <a:rPr lang="en-US" sz="2400" dirty="0" smtClean="0"/>
              <a:t> </a:t>
            </a:r>
            <a:r>
              <a:rPr lang="en-US" sz="2400" dirty="0" err="1" smtClean="0"/>
              <a:t>beperking</a:t>
            </a:r>
            <a:r>
              <a:rPr lang="en-US" sz="2400" dirty="0" smtClean="0"/>
              <a:t> </a:t>
            </a:r>
            <a:r>
              <a:rPr lang="en-US" sz="2400" dirty="0" err="1" smtClean="0"/>
              <a:t>groei</a:t>
            </a:r>
            <a:r>
              <a:rPr lang="en-US" sz="2400" dirty="0" smtClean="0"/>
              <a:t> tot 1% in 2015</a:t>
            </a:r>
          </a:p>
          <a:p>
            <a:r>
              <a:rPr lang="en-US" sz="2400" dirty="0" smtClean="0"/>
              <a:t>Maar extra </a:t>
            </a:r>
            <a:r>
              <a:rPr lang="en-US" sz="2400" dirty="0" err="1" smtClean="0"/>
              <a:t>groeiruimte</a:t>
            </a:r>
            <a:r>
              <a:rPr lang="en-US" sz="2400" dirty="0" smtClean="0"/>
              <a:t> 1,5% </a:t>
            </a:r>
            <a:r>
              <a:rPr lang="en-US" sz="2400" dirty="0" err="1" smtClean="0"/>
              <a:t>mits</a:t>
            </a:r>
            <a:r>
              <a:rPr lang="en-US" sz="2400" dirty="0" smtClean="0"/>
              <a:t> </a:t>
            </a:r>
            <a:r>
              <a:rPr lang="en-US" sz="2400" dirty="0" err="1" smtClean="0"/>
              <a:t>aantoonbaar</a:t>
            </a:r>
            <a:r>
              <a:rPr lang="en-US" sz="2400" dirty="0" smtClean="0"/>
              <a:t> </a:t>
            </a:r>
            <a:r>
              <a:rPr lang="en-US" sz="2400" dirty="0" err="1" smtClean="0"/>
              <a:t>uit</a:t>
            </a:r>
            <a:r>
              <a:rPr lang="en-US" sz="2400" dirty="0" smtClean="0"/>
              <a:t> 2e </a:t>
            </a:r>
            <a:r>
              <a:rPr lang="en-US" sz="2400" dirty="0" err="1" smtClean="0"/>
              <a:t>lijn</a:t>
            </a:r>
            <a:r>
              <a:rPr lang="en-US" sz="2400" dirty="0" smtClean="0"/>
              <a:t> </a:t>
            </a:r>
            <a:r>
              <a:rPr lang="en-US" sz="2400" dirty="0" err="1" smtClean="0"/>
              <a:t>gehouden</a:t>
            </a:r>
            <a:endParaRPr lang="en-US" sz="2400" dirty="0" smtClean="0"/>
          </a:p>
          <a:p>
            <a:r>
              <a:rPr lang="en-US" sz="2400" dirty="0" err="1" smtClean="0"/>
              <a:t>Nieuw</a:t>
            </a:r>
            <a:r>
              <a:rPr lang="en-US" sz="2400" dirty="0" smtClean="0"/>
              <a:t> </a:t>
            </a:r>
            <a:r>
              <a:rPr lang="en-US" sz="2400" dirty="0" err="1" smtClean="0"/>
              <a:t>bekostigingssysteem</a:t>
            </a:r>
            <a:r>
              <a:rPr lang="en-US" sz="2400" dirty="0" smtClean="0"/>
              <a:t> </a:t>
            </a:r>
            <a:r>
              <a:rPr lang="en-US" sz="2400" dirty="0" err="1" smtClean="0"/>
              <a:t>gericht</a:t>
            </a:r>
            <a:r>
              <a:rPr lang="en-US" sz="2400" dirty="0" smtClean="0"/>
              <a:t> op </a:t>
            </a:r>
            <a:r>
              <a:rPr lang="en-US" sz="2400" dirty="0" err="1" smtClean="0"/>
              <a:t>uitkomst</a:t>
            </a:r>
            <a:r>
              <a:rPr lang="en-US" sz="2400" dirty="0" smtClean="0"/>
              <a:t> en </a:t>
            </a:r>
            <a:r>
              <a:rPr lang="en-US" sz="2400" dirty="0" err="1" smtClean="0"/>
              <a:t>niet</a:t>
            </a:r>
            <a:r>
              <a:rPr lang="en-US" sz="2400" dirty="0" smtClean="0"/>
              <a:t> op </a:t>
            </a:r>
            <a:r>
              <a:rPr lang="en-US" sz="2400" dirty="0" err="1" smtClean="0"/>
              <a:t>prestatie</a:t>
            </a:r>
            <a:endParaRPr lang="en-US" sz="2400" dirty="0" smtClean="0"/>
          </a:p>
          <a:p>
            <a:r>
              <a:rPr lang="en-US" sz="2400" dirty="0" smtClean="0"/>
              <a:t>Steeds </a:t>
            </a:r>
            <a:r>
              <a:rPr lang="en-US" sz="2400" dirty="0" err="1" smtClean="0"/>
              <a:t>meer</a:t>
            </a:r>
            <a:r>
              <a:rPr lang="en-US" sz="2400" dirty="0" smtClean="0"/>
              <a:t> </a:t>
            </a:r>
            <a:r>
              <a:rPr lang="en-US" sz="2400" dirty="0" err="1" smtClean="0"/>
              <a:t>integrale</a:t>
            </a:r>
            <a:r>
              <a:rPr lang="en-US" sz="2400" dirty="0" smtClean="0"/>
              <a:t> </a:t>
            </a:r>
            <a:r>
              <a:rPr lang="en-US" sz="2400" dirty="0" err="1" smtClean="0"/>
              <a:t>zorg</a:t>
            </a:r>
            <a:r>
              <a:rPr lang="en-US" sz="2400" dirty="0" smtClean="0"/>
              <a:t> </a:t>
            </a:r>
            <a:r>
              <a:rPr lang="en-US" sz="2400" dirty="0" err="1" smtClean="0"/>
              <a:t>rond</a:t>
            </a:r>
            <a:r>
              <a:rPr lang="en-US" sz="2400" dirty="0" smtClean="0"/>
              <a:t> </a:t>
            </a:r>
            <a:r>
              <a:rPr lang="en-US" sz="2400" dirty="0" err="1" smtClean="0"/>
              <a:t>bepaalde</a:t>
            </a:r>
            <a:r>
              <a:rPr lang="en-US" sz="2400" dirty="0" smtClean="0"/>
              <a:t> </a:t>
            </a:r>
            <a:r>
              <a:rPr lang="en-US" sz="2400" dirty="0" err="1" smtClean="0"/>
              <a:t>aandoening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Eenvoudige</a:t>
            </a:r>
            <a:r>
              <a:rPr lang="en-US" sz="2400" dirty="0" smtClean="0"/>
              <a:t> </a:t>
            </a:r>
            <a:r>
              <a:rPr lang="en-US" sz="2400" dirty="0" err="1" smtClean="0"/>
              <a:t>ingrepen</a:t>
            </a:r>
            <a:r>
              <a:rPr lang="en-US" sz="2400" dirty="0" smtClean="0"/>
              <a:t> </a:t>
            </a:r>
            <a:r>
              <a:rPr lang="en-US" sz="2400" dirty="0" err="1" smtClean="0"/>
              <a:t>ook</a:t>
            </a:r>
            <a:r>
              <a:rPr lang="en-US" sz="2400" dirty="0" smtClean="0"/>
              <a:t> </a:t>
            </a:r>
            <a:r>
              <a:rPr lang="en-US" sz="2400" dirty="0" err="1" smtClean="0"/>
              <a:t>bij</a:t>
            </a:r>
            <a:r>
              <a:rPr lang="en-US" sz="2400" dirty="0" smtClean="0"/>
              <a:t> </a:t>
            </a:r>
            <a:r>
              <a:rPr lang="en-US" sz="2400" dirty="0" err="1" smtClean="0"/>
              <a:t>huisarts</a:t>
            </a:r>
            <a:endParaRPr lang="en-US" sz="2400" dirty="0" smtClean="0"/>
          </a:p>
          <a:p>
            <a:r>
              <a:rPr lang="en-US" sz="2400" dirty="0" err="1" smtClean="0"/>
              <a:t>Eerder</a:t>
            </a:r>
            <a:r>
              <a:rPr lang="en-US" sz="2400" dirty="0" smtClean="0"/>
              <a:t> </a:t>
            </a:r>
            <a:r>
              <a:rPr lang="en-US" sz="2400" dirty="0" err="1" smtClean="0"/>
              <a:t>weer</a:t>
            </a:r>
            <a:r>
              <a:rPr lang="en-US" sz="2400" dirty="0" smtClean="0"/>
              <a:t> </a:t>
            </a:r>
            <a:r>
              <a:rPr lang="en-US" sz="2400" dirty="0" err="1" smtClean="0"/>
              <a:t>zelfredzaam</a:t>
            </a:r>
            <a:r>
              <a:rPr lang="en-US" sz="2400" dirty="0" smtClean="0"/>
              <a:t> – </a:t>
            </a:r>
            <a:r>
              <a:rPr lang="en-US" sz="2400" dirty="0" err="1" smtClean="0"/>
              <a:t>zorg</a:t>
            </a:r>
            <a:r>
              <a:rPr lang="en-US" sz="2400" dirty="0" smtClean="0"/>
              <a:t> </a:t>
            </a:r>
            <a:r>
              <a:rPr lang="en-US" sz="2400" dirty="0" err="1" smtClean="0"/>
              <a:t>dicht</a:t>
            </a:r>
            <a:r>
              <a:rPr lang="en-US" sz="2400" dirty="0" smtClean="0"/>
              <a:t> </a:t>
            </a:r>
            <a:r>
              <a:rPr lang="en-US" sz="2400" dirty="0" err="1" smtClean="0"/>
              <a:t>bij</a:t>
            </a:r>
            <a:r>
              <a:rPr lang="en-US" sz="2400" dirty="0" smtClean="0"/>
              <a:t> huis</a:t>
            </a:r>
            <a:endParaRPr lang="nl-NL" sz="2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293EF-157F-41CD-9F5F-AE133CF306CB}" type="slidenum">
              <a:rPr lang="nl-NL" smtClean="0"/>
              <a:pPr>
                <a:defRPr/>
              </a:pPr>
              <a:t>34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915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0"/>
            <a:ext cx="7772400" cy="1143000"/>
          </a:xfrm>
        </p:spPr>
        <p:txBody>
          <a:bodyPr/>
          <a:lstStyle/>
          <a:p>
            <a:r>
              <a:rPr lang="en-US" sz="3600" dirty="0" err="1" smtClean="0">
                <a:solidFill>
                  <a:srgbClr val="00B0F0"/>
                </a:solidFill>
              </a:rPr>
              <a:t>Tweede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lijn</a:t>
            </a:r>
            <a:endParaRPr lang="nl-NL" sz="3600" dirty="0">
              <a:solidFill>
                <a:srgbClr val="00B0F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61962" y="1268760"/>
            <a:ext cx="7772400" cy="4114800"/>
          </a:xfrm>
        </p:spPr>
        <p:txBody>
          <a:bodyPr/>
          <a:lstStyle/>
          <a:p>
            <a:r>
              <a:rPr lang="en-US" sz="2800" dirty="0" err="1" smtClean="0"/>
              <a:t>Hoofdlijnenakkoord</a:t>
            </a:r>
            <a:r>
              <a:rPr lang="en-US" sz="2800" dirty="0" smtClean="0"/>
              <a:t>: </a:t>
            </a:r>
            <a:r>
              <a:rPr lang="en-US" sz="2800" dirty="0" err="1" smtClean="0"/>
              <a:t>beperkte</a:t>
            </a:r>
            <a:r>
              <a:rPr lang="en-US" sz="2800" dirty="0" smtClean="0"/>
              <a:t> </a:t>
            </a:r>
            <a:r>
              <a:rPr lang="en-US" sz="2800" dirty="0" err="1" smtClean="0"/>
              <a:t>groei</a:t>
            </a:r>
            <a:r>
              <a:rPr lang="en-US" sz="2800" dirty="0" smtClean="0"/>
              <a:t> (plafond 1%)</a:t>
            </a:r>
          </a:p>
          <a:p>
            <a:r>
              <a:rPr lang="en-US" sz="2800" dirty="0" err="1">
                <a:sym typeface="Wingdings" panose="05000000000000000000" pitchFamily="2" charset="2"/>
              </a:rPr>
              <a:t>Integrale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tarieven</a:t>
            </a:r>
            <a:r>
              <a:rPr lang="en-US" sz="2800" dirty="0">
                <a:sym typeface="Wingdings" panose="05000000000000000000" pitchFamily="2" charset="2"/>
              </a:rPr>
              <a:t> per 1 </a:t>
            </a:r>
            <a:r>
              <a:rPr lang="en-US" sz="2800" dirty="0" err="1">
                <a:sym typeface="Wingdings" panose="05000000000000000000" pitchFamily="2" charset="2"/>
              </a:rPr>
              <a:t>januari</a:t>
            </a:r>
            <a:r>
              <a:rPr lang="en-US" sz="2800" dirty="0">
                <a:sym typeface="Wingdings" panose="05000000000000000000" pitchFamily="2" charset="2"/>
              </a:rPr>
              <a:t> 2015: nog </a:t>
            </a:r>
            <a:r>
              <a:rPr lang="en-US" sz="2800" dirty="0" err="1">
                <a:sym typeface="Wingdings" panose="05000000000000000000" pitchFamily="2" charset="2"/>
              </a:rPr>
              <a:t>niet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duidelijk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wat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gevolgen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zullen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err="1">
                <a:sym typeface="Wingdings" panose="05000000000000000000" pitchFamily="2" charset="2"/>
              </a:rPr>
              <a:t>zijn</a:t>
            </a:r>
            <a:endParaRPr lang="en-US" sz="2800" dirty="0">
              <a:sym typeface="Wingdings" panose="05000000000000000000" pitchFamily="2" charset="2"/>
            </a:endParaRPr>
          </a:p>
          <a:p>
            <a:r>
              <a:rPr lang="en-US" sz="2800" dirty="0" err="1" smtClean="0"/>
              <a:t>Verwijzing</a:t>
            </a:r>
            <a:r>
              <a:rPr lang="en-US" sz="2800" dirty="0" smtClean="0"/>
              <a:t> </a:t>
            </a:r>
            <a:r>
              <a:rPr lang="en-US" sz="2800" dirty="0" err="1" smtClean="0"/>
              <a:t>wordt</a:t>
            </a:r>
            <a:r>
              <a:rPr lang="en-US" sz="2800" dirty="0" smtClean="0"/>
              <a:t> </a:t>
            </a:r>
            <a:r>
              <a:rPr lang="en-US" sz="2800" dirty="0" err="1" smtClean="0"/>
              <a:t>ontmoedigd</a:t>
            </a:r>
            <a:r>
              <a:rPr lang="en-US" sz="2800" dirty="0"/>
              <a:t> </a:t>
            </a:r>
            <a:r>
              <a:rPr lang="en-US" sz="2800" dirty="0" smtClean="0">
                <a:sym typeface="Wingdings" panose="05000000000000000000" pitchFamily="2" charset="2"/>
              </a:rPr>
              <a:t> </a:t>
            </a:r>
            <a:r>
              <a:rPr lang="en-US" sz="2800" dirty="0" err="1" smtClean="0">
                <a:sym typeface="Wingdings" panose="05000000000000000000" pitchFamily="2" charset="2"/>
              </a:rPr>
              <a:t>alleen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als</a:t>
            </a:r>
            <a:r>
              <a:rPr lang="en-US" sz="2800" dirty="0" smtClean="0">
                <a:sym typeface="Wingdings" panose="05000000000000000000" pitchFamily="2" charset="2"/>
              </a:rPr>
              <a:t> het </a:t>
            </a:r>
            <a:r>
              <a:rPr lang="en-US" sz="2800" dirty="0" err="1" smtClean="0">
                <a:sym typeface="Wingdings" panose="05000000000000000000" pitchFamily="2" charset="2"/>
              </a:rPr>
              <a:t>niet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anders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kan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</a:p>
          <a:p>
            <a:r>
              <a:rPr lang="en-US" sz="2800" dirty="0" err="1" smtClean="0">
                <a:sym typeface="Wingdings" panose="05000000000000000000" pitchFamily="2" charset="2"/>
              </a:rPr>
              <a:t>Snel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weer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naar</a:t>
            </a:r>
            <a:r>
              <a:rPr lang="en-US" sz="2800" dirty="0" smtClean="0">
                <a:sym typeface="Wingdings" panose="05000000000000000000" pitchFamily="2" charset="2"/>
              </a:rPr>
              <a:t> huis (met </a:t>
            </a:r>
            <a:r>
              <a:rPr lang="en-US" sz="2800" dirty="0" err="1" smtClean="0">
                <a:sym typeface="Wingdings" panose="05000000000000000000" pitchFamily="2" charset="2"/>
              </a:rPr>
              <a:t>stevig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vangnet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eerste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lijn</a:t>
            </a:r>
            <a:r>
              <a:rPr lang="en-US" sz="2800" dirty="0" smtClean="0">
                <a:sym typeface="Wingdings" panose="05000000000000000000" pitchFamily="2" charset="2"/>
              </a:rPr>
              <a:t>)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293EF-157F-41CD-9F5F-AE133CF306CB}" type="slidenum">
              <a:rPr lang="nl-NL" smtClean="0"/>
              <a:pPr>
                <a:defRPr/>
              </a:pPr>
              <a:t>35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726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1143000"/>
          </a:xfrm>
        </p:spPr>
        <p:txBody>
          <a:bodyPr/>
          <a:lstStyle/>
          <a:p>
            <a:r>
              <a:rPr lang="en-US" sz="3600" dirty="0" err="1" smtClean="0">
                <a:solidFill>
                  <a:srgbClr val="00B0F0"/>
                </a:solidFill>
              </a:rPr>
              <a:t>Hulpmiddelen</a:t>
            </a:r>
            <a:endParaRPr lang="nl-NL" sz="3600" dirty="0">
              <a:solidFill>
                <a:srgbClr val="00B0F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1340768"/>
            <a:ext cx="7772400" cy="4114800"/>
          </a:xfrm>
        </p:spPr>
        <p:txBody>
          <a:bodyPr/>
          <a:lstStyle/>
          <a:p>
            <a:r>
              <a:rPr lang="en-US" sz="2800" dirty="0" err="1" smtClean="0"/>
              <a:t>Deel</a:t>
            </a:r>
            <a:r>
              <a:rPr lang="en-US" sz="2800" dirty="0" smtClean="0"/>
              <a:t> IVD </a:t>
            </a:r>
            <a:r>
              <a:rPr lang="en-US" sz="2800" dirty="0" err="1" smtClean="0"/>
              <a:t>gaat</a:t>
            </a:r>
            <a:r>
              <a:rPr lang="en-US" sz="2800" dirty="0" smtClean="0"/>
              <a:t> via </a:t>
            </a:r>
            <a:r>
              <a:rPr lang="en-US" sz="2800" dirty="0" err="1" smtClean="0"/>
              <a:t>Zvw</a:t>
            </a:r>
            <a:r>
              <a:rPr lang="en-US" sz="2800" dirty="0" smtClean="0"/>
              <a:t> (</a:t>
            </a:r>
            <a:r>
              <a:rPr lang="en-US" sz="2800" dirty="0" err="1" smtClean="0"/>
              <a:t>diabetestestmaterialen</a:t>
            </a:r>
            <a:r>
              <a:rPr lang="en-US" sz="2800" dirty="0" smtClean="0"/>
              <a:t>)</a:t>
            </a:r>
          </a:p>
          <a:p>
            <a:r>
              <a:rPr lang="nl-NL" sz="2800" dirty="0" smtClean="0"/>
              <a:t>2014 al minder uitgegeven dan verwacht (</a:t>
            </a:r>
            <a:r>
              <a:rPr lang="nl-NL" sz="2800" dirty="0" err="1" smtClean="0"/>
              <a:t>hoorhulpmiddelen</a:t>
            </a:r>
            <a:r>
              <a:rPr lang="nl-NL" sz="2800" dirty="0" smtClean="0"/>
              <a:t> </a:t>
            </a:r>
            <a:r>
              <a:rPr lang="nl-NL" sz="2800" dirty="0"/>
              <a:t>en </a:t>
            </a:r>
            <a:r>
              <a:rPr lang="nl-NL" sz="2800" dirty="0" smtClean="0"/>
              <a:t>verbandmiddelen)</a:t>
            </a:r>
          </a:p>
          <a:p>
            <a:r>
              <a:rPr lang="nl-NL" sz="2800" dirty="0" smtClean="0"/>
              <a:t>Oorzaak: doelmatiger inkoop zorgverzekeraars</a:t>
            </a:r>
            <a:endParaRPr lang="nl-NL" sz="2800" dirty="0"/>
          </a:p>
          <a:p>
            <a:r>
              <a:rPr lang="nl-NL" sz="2800" dirty="0" smtClean="0"/>
              <a:t>Afspraken tussen patiënten en zorgverzekeraars over inkoop (!), eventueel ook tariefstelling hulpmiddelen </a:t>
            </a:r>
            <a:endParaRPr lang="nl-NL" sz="2800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293EF-157F-41CD-9F5F-AE133CF306CB}" type="slidenum">
              <a:rPr lang="nl-NL" smtClean="0"/>
              <a:pPr>
                <a:defRPr/>
              </a:pPr>
              <a:t>36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51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4000" dirty="0" err="1" smtClean="0">
                <a:solidFill>
                  <a:srgbClr val="00B0F0"/>
                </a:solidFill>
              </a:rPr>
              <a:t>Rol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</a:rPr>
              <a:t>zorgverzekeraar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endParaRPr lang="nl-NL" sz="4000" dirty="0">
              <a:solidFill>
                <a:srgbClr val="00B0F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114800"/>
          </a:xfrm>
        </p:spPr>
        <p:txBody>
          <a:bodyPr/>
          <a:lstStyle/>
          <a:p>
            <a:r>
              <a:rPr lang="nl-NL" sz="2400" dirty="0" smtClean="0"/>
              <a:t>Zorginkoop door zorgverzekeraar mede oorzaak succes groeibeperking</a:t>
            </a:r>
          </a:p>
          <a:p>
            <a:r>
              <a:rPr lang="nl-NL" sz="2400" dirty="0" smtClean="0"/>
              <a:t>Rol zorgverzekeraar </a:t>
            </a:r>
            <a:r>
              <a:rPr lang="nl-NL" sz="2400" dirty="0"/>
              <a:t>wordt </a:t>
            </a:r>
            <a:r>
              <a:rPr lang="nl-NL" sz="2400" dirty="0" smtClean="0"/>
              <a:t>versterkt </a:t>
            </a:r>
          </a:p>
          <a:p>
            <a:r>
              <a:rPr lang="nl-NL" sz="2400" dirty="0" smtClean="0"/>
              <a:t>Nu al veel verscheidenheid in </a:t>
            </a:r>
            <a:r>
              <a:rPr lang="nl-NL" sz="2400" dirty="0"/>
              <a:t>de aanpak van de zorginkoop. </a:t>
            </a:r>
            <a:endParaRPr lang="nl-NL" sz="2400" dirty="0" smtClean="0"/>
          </a:p>
          <a:p>
            <a:r>
              <a:rPr lang="nl-NL" sz="2400" dirty="0" smtClean="0"/>
              <a:t>Inzet: </a:t>
            </a:r>
          </a:p>
          <a:p>
            <a:pPr lvl="1"/>
            <a:r>
              <a:rPr lang="nl-NL" sz="1800" dirty="0" smtClean="0"/>
              <a:t>blijvend </a:t>
            </a:r>
            <a:r>
              <a:rPr lang="nl-NL" sz="1800" dirty="0"/>
              <a:t>hoog “tempo van doelmatigheidsverbetering” maar tevens “de aandacht voor inkoop op kwaliteit wordt geïntensiveerd.” </a:t>
            </a:r>
            <a:endParaRPr lang="nl-NL" sz="1800" dirty="0" smtClean="0"/>
          </a:p>
          <a:p>
            <a:pPr lvl="1"/>
            <a:r>
              <a:rPr lang="nl-NL" sz="1800" dirty="0" smtClean="0"/>
              <a:t>“goede </a:t>
            </a:r>
            <a:r>
              <a:rPr lang="nl-NL" sz="1800" dirty="0"/>
              <a:t>verhouding zijn tussen prijs en </a:t>
            </a:r>
            <a:r>
              <a:rPr lang="nl-NL" sz="1800" dirty="0" smtClean="0"/>
              <a:t>kwaliteit”. </a:t>
            </a:r>
            <a:endParaRPr lang="nl-NL" sz="1800" dirty="0"/>
          </a:p>
          <a:p>
            <a:r>
              <a:rPr lang="nl-NL" sz="2400" dirty="0" smtClean="0"/>
              <a:t>Aanpassing </a:t>
            </a:r>
            <a:r>
              <a:rPr lang="nl-NL" sz="2400" dirty="0"/>
              <a:t>van artikel 13 </a:t>
            </a:r>
            <a:r>
              <a:rPr lang="nl-NL" sz="2400" dirty="0" err="1" smtClean="0"/>
              <a:t>Zvw</a:t>
            </a:r>
            <a:r>
              <a:rPr lang="nl-NL" sz="2400" dirty="0" smtClean="0"/>
              <a:t>: meer </a:t>
            </a:r>
            <a:r>
              <a:rPr lang="nl-NL" sz="2400" dirty="0"/>
              <a:t>mogelijkheden </a:t>
            </a:r>
            <a:r>
              <a:rPr lang="nl-NL" sz="2400" dirty="0" smtClean="0"/>
              <a:t>selectief inkopen en/of </a:t>
            </a:r>
            <a:r>
              <a:rPr lang="nl-NL" sz="2400" dirty="0"/>
              <a:t>een lagere vergoeding of geen vergoeding te </a:t>
            </a:r>
            <a:r>
              <a:rPr lang="nl-NL" sz="2400" dirty="0" smtClean="0"/>
              <a:t>geven</a:t>
            </a:r>
            <a:endParaRPr lang="nl-NL" sz="2400" dirty="0"/>
          </a:p>
          <a:p>
            <a:endParaRPr lang="nl-NL" sz="36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293EF-157F-41CD-9F5F-AE133CF306CB}" type="slidenum">
              <a:rPr lang="nl-NL" smtClean="0"/>
              <a:pPr>
                <a:defRPr/>
              </a:pPr>
              <a:t>37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131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l-NL" sz="3600" b="1" dirty="0" smtClean="0">
                <a:solidFill>
                  <a:srgbClr val="00B0F0"/>
                </a:solidFill>
                <a:latin typeface="Verdana" pitchFamily="34" charset="0"/>
              </a:rPr>
              <a:t>Agendapunt 5</a:t>
            </a:r>
            <a:br>
              <a:rPr lang="nl-NL" sz="3600" b="1" dirty="0" smtClean="0">
                <a:solidFill>
                  <a:srgbClr val="00B0F0"/>
                </a:solidFill>
                <a:latin typeface="Verdana" pitchFamily="34" charset="0"/>
              </a:rPr>
            </a:br>
            <a:endParaRPr lang="en-US" sz="3600" b="1" dirty="0" smtClean="0">
              <a:solidFill>
                <a:srgbClr val="00B0F0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nl-NL" b="1" dirty="0" smtClean="0">
                <a:solidFill>
                  <a:srgbClr val="00B0F0"/>
                </a:solidFill>
              </a:rPr>
              <a:t>Activiteiten najaar 2014</a:t>
            </a:r>
            <a:endParaRPr lang="nl-NL" dirty="0"/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1BF39B-09A2-46BA-8E58-FB2AA9F64FCB}" type="slidenum">
              <a:rPr lang="nl-NL" smtClean="0"/>
              <a:pPr>
                <a:defRPr/>
              </a:pPr>
              <a:t>38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111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nl-NL" dirty="0" smtClean="0">
                <a:solidFill>
                  <a:srgbClr val="00B0F0"/>
                </a:solidFill>
              </a:rPr>
              <a:t>Activiteiten najaar</a:t>
            </a:r>
            <a:endParaRPr lang="nl-NL" dirty="0">
              <a:solidFill>
                <a:srgbClr val="00B0F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99592" y="1143000"/>
            <a:ext cx="7772400" cy="4114800"/>
          </a:xfrm>
        </p:spPr>
        <p:txBody>
          <a:bodyPr/>
          <a:lstStyle/>
          <a:p>
            <a:r>
              <a:rPr lang="nl-NL" sz="2800" dirty="0" smtClean="0"/>
              <a:t>27 oktober middag: gecombineerde workshop met leden</a:t>
            </a:r>
          </a:p>
          <a:p>
            <a:pPr lvl="1"/>
            <a:r>
              <a:rPr lang="nl-NL" sz="2400" dirty="0" smtClean="0"/>
              <a:t>ELD</a:t>
            </a:r>
          </a:p>
          <a:p>
            <a:pPr lvl="1"/>
            <a:r>
              <a:rPr lang="nl-NL" sz="2400" dirty="0" smtClean="0"/>
              <a:t>GMH Training</a:t>
            </a:r>
          </a:p>
          <a:p>
            <a:r>
              <a:rPr lang="nl-NL" sz="2800" dirty="0" smtClean="0"/>
              <a:t>Publicatie artikel FD </a:t>
            </a:r>
          </a:p>
          <a:p>
            <a:pPr lvl="1"/>
            <a:r>
              <a:rPr lang="nl-NL" sz="2400" dirty="0" err="1" smtClean="0"/>
              <a:t>ism</a:t>
            </a:r>
            <a:r>
              <a:rPr lang="nl-NL" sz="2400" dirty="0" smtClean="0"/>
              <a:t> NVKC en NVMM </a:t>
            </a:r>
          </a:p>
          <a:p>
            <a:pPr lvl="1"/>
            <a:r>
              <a:rPr lang="nl-NL" sz="2400" dirty="0" smtClean="0"/>
              <a:t>verder overleg platform</a:t>
            </a:r>
          </a:p>
          <a:p>
            <a:r>
              <a:rPr lang="nl-NL" sz="2800" dirty="0" smtClean="0"/>
              <a:t>Overleg NEVI</a:t>
            </a:r>
          </a:p>
          <a:p>
            <a:pPr lvl="1"/>
            <a:r>
              <a:rPr lang="nl-NL" sz="2400" dirty="0" smtClean="0"/>
              <a:t>Algemene voorwaarden</a:t>
            </a:r>
          </a:p>
          <a:p>
            <a:pPr lvl="1"/>
            <a:r>
              <a:rPr lang="nl-NL" sz="2400" dirty="0" smtClean="0"/>
              <a:t>Suggesties?</a:t>
            </a:r>
            <a:endParaRPr lang="nl-NL" sz="2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293EF-157F-41CD-9F5F-AE133CF306CB}" type="slidenum">
              <a:rPr lang="nl-NL" smtClean="0"/>
              <a:pPr>
                <a:defRPr/>
              </a:pPr>
              <a:t>39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836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l-NL" sz="3600" b="1" dirty="0" smtClean="0">
                <a:solidFill>
                  <a:srgbClr val="00B0F0"/>
                </a:solidFill>
                <a:latin typeface="Verdana" pitchFamily="34" charset="0"/>
              </a:rPr>
              <a:t>Agendapunt 2</a:t>
            </a:r>
            <a:br>
              <a:rPr lang="nl-NL" sz="3600" b="1" dirty="0" smtClean="0">
                <a:solidFill>
                  <a:srgbClr val="00B0F0"/>
                </a:solidFill>
                <a:latin typeface="Verdana" pitchFamily="34" charset="0"/>
              </a:rPr>
            </a:br>
            <a:endParaRPr lang="en-US" sz="3600" b="1" dirty="0" smtClean="0">
              <a:solidFill>
                <a:srgbClr val="00B0F0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nn-NO" b="1" dirty="0">
                <a:solidFill>
                  <a:srgbClr val="00B0F0"/>
                </a:solidFill>
              </a:rPr>
              <a:t>Verslag ALV 20 juni 2014 </a:t>
            </a: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1BF39B-09A2-46BA-8E58-FB2AA9F64FCB}" type="slidenum">
              <a:rPr lang="nl-NL" smtClean="0"/>
              <a:pPr>
                <a:defRPr/>
              </a:pPr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237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-32434"/>
            <a:ext cx="7772400" cy="1143000"/>
          </a:xfrm>
        </p:spPr>
        <p:txBody>
          <a:bodyPr/>
          <a:lstStyle/>
          <a:p>
            <a:r>
              <a:rPr lang="nl-NL" dirty="0" smtClean="0">
                <a:solidFill>
                  <a:srgbClr val="00B0F0"/>
                </a:solidFill>
              </a:rPr>
              <a:t>Vervolg</a:t>
            </a:r>
            <a:endParaRPr lang="nl-NL" dirty="0">
              <a:solidFill>
                <a:srgbClr val="00B0F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114800"/>
          </a:xfrm>
        </p:spPr>
        <p:txBody>
          <a:bodyPr/>
          <a:lstStyle/>
          <a:p>
            <a:r>
              <a:rPr lang="en-US" dirty="0" err="1" smtClean="0"/>
              <a:t>Overleg</a:t>
            </a:r>
            <a:r>
              <a:rPr lang="en-US" dirty="0" smtClean="0"/>
              <a:t> NVKC 8 </a:t>
            </a:r>
            <a:r>
              <a:rPr lang="en-US" dirty="0" err="1" smtClean="0"/>
              <a:t>oktober</a:t>
            </a:r>
            <a:r>
              <a:rPr lang="en-US" dirty="0" smtClean="0"/>
              <a:t> 2014</a:t>
            </a:r>
          </a:p>
          <a:p>
            <a:r>
              <a:rPr lang="nl-NL" dirty="0" smtClean="0"/>
              <a:t>Werkconferenties </a:t>
            </a:r>
            <a:r>
              <a:rPr lang="nl-NL" dirty="0" smtClean="0"/>
              <a:t>NDF over optimale insuline pomptherapie</a:t>
            </a:r>
          </a:p>
          <a:p>
            <a:r>
              <a:rPr lang="nl-NL" dirty="0" smtClean="0"/>
              <a:t>Verpakkingenplatform </a:t>
            </a:r>
            <a:endParaRPr lang="nl-NL" dirty="0" smtClean="0"/>
          </a:p>
          <a:p>
            <a:r>
              <a:rPr lang="nl-NL" dirty="0" smtClean="0"/>
              <a:t>Actieve werkgroepen</a:t>
            </a:r>
            <a:r>
              <a:rPr lang="nl-NL" dirty="0" smtClean="0"/>
              <a:t>!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293EF-157F-41CD-9F5F-AE133CF306CB}" type="slidenum">
              <a:rPr lang="nl-NL" smtClean="0"/>
              <a:pPr>
                <a:defRPr/>
              </a:pPr>
              <a:t>40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11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l-NL" sz="3600" b="1" dirty="0" smtClean="0">
                <a:solidFill>
                  <a:srgbClr val="00B0F0"/>
                </a:solidFill>
                <a:latin typeface="Verdana" pitchFamily="34" charset="0"/>
              </a:rPr>
              <a:t>Agendapunt 3</a:t>
            </a:r>
            <a:br>
              <a:rPr lang="nl-NL" sz="3600" b="1" dirty="0" smtClean="0">
                <a:solidFill>
                  <a:srgbClr val="00B0F0"/>
                </a:solidFill>
                <a:latin typeface="Verdana" pitchFamily="34" charset="0"/>
              </a:rPr>
            </a:br>
            <a:endParaRPr lang="en-US" sz="3600" b="1" dirty="0" smtClean="0">
              <a:solidFill>
                <a:srgbClr val="00B0F0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nl-NL" b="1" dirty="0" smtClean="0">
                <a:solidFill>
                  <a:srgbClr val="00B0F0"/>
                </a:solidFill>
              </a:rPr>
              <a:t>Analyse </a:t>
            </a:r>
            <a:r>
              <a:rPr lang="nl-NL" b="1" dirty="0">
                <a:solidFill>
                  <a:srgbClr val="00B0F0"/>
                </a:solidFill>
              </a:rPr>
              <a:t>KPMG </a:t>
            </a:r>
            <a:br>
              <a:rPr lang="nl-NL" b="1" dirty="0">
                <a:solidFill>
                  <a:srgbClr val="00B0F0"/>
                </a:solidFill>
              </a:rPr>
            </a:br>
            <a:r>
              <a:rPr lang="nl-NL" b="1" dirty="0">
                <a:solidFill>
                  <a:srgbClr val="00B0F0"/>
                </a:solidFill>
              </a:rPr>
              <a:t>Nieuwe bekostiging ELD</a:t>
            </a:r>
            <a:endParaRPr lang="nl-NL" dirty="0"/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1BF39B-09A2-46BA-8E58-FB2AA9F64FCB}" type="slidenum">
              <a:rPr lang="nl-NL" smtClean="0"/>
              <a:pPr>
                <a:defRPr/>
              </a:pPr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595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3600" dirty="0" err="1" smtClean="0">
                <a:solidFill>
                  <a:srgbClr val="00B0F0"/>
                </a:solidFill>
              </a:rPr>
              <a:t>Knelpunten</a:t>
            </a:r>
            <a:r>
              <a:rPr lang="en-US" sz="3600" dirty="0" smtClean="0">
                <a:solidFill>
                  <a:srgbClr val="00B0F0"/>
                </a:solidFill>
              </a:rPr>
              <a:t> ELD</a:t>
            </a:r>
            <a:endParaRPr lang="nl-NL" sz="3600" dirty="0">
              <a:solidFill>
                <a:srgbClr val="00B0F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177104"/>
            <a:ext cx="7772400" cy="4114800"/>
          </a:xfrm>
        </p:spPr>
        <p:txBody>
          <a:bodyPr/>
          <a:lstStyle/>
          <a:p>
            <a:r>
              <a:rPr lang="en-US" sz="2400" dirty="0" err="1" smtClean="0"/>
              <a:t>Afwijkende</a:t>
            </a:r>
            <a:r>
              <a:rPr lang="en-US" sz="2400" dirty="0" smtClean="0"/>
              <a:t> </a:t>
            </a:r>
            <a:r>
              <a:rPr lang="en-US" sz="2400" dirty="0" err="1" smtClean="0"/>
              <a:t>bekostiging</a:t>
            </a:r>
            <a:r>
              <a:rPr lang="en-US" sz="2400" dirty="0" smtClean="0"/>
              <a:t> </a:t>
            </a:r>
          </a:p>
          <a:p>
            <a:pPr lvl="1"/>
            <a:r>
              <a:rPr lang="en-US" sz="1800" dirty="0" err="1" smtClean="0"/>
              <a:t>Geen</a:t>
            </a:r>
            <a:r>
              <a:rPr lang="en-US" sz="1800" dirty="0" smtClean="0"/>
              <a:t> </a:t>
            </a:r>
            <a:r>
              <a:rPr lang="en-US" sz="1800" dirty="0" err="1" smtClean="0"/>
              <a:t>functionele</a:t>
            </a:r>
            <a:r>
              <a:rPr lang="en-US" sz="1800" dirty="0" smtClean="0"/>
              <a:t> </a:t>
            </a:r>
            <a:r>
              <a:rPr lang="en-US" sz="1800" dirty="0" err="1" smtClean="0"/>
              <a:t>bekostiging</a:t>
            </a:r>
            <a:r>
              <a:rPr lang="en-US" sz="1800" dirty="0" smtClean="0"/>
              <a:t>, </a:t>
            </a:r>
            <a:r>
              <a:rPr lang="en-US" sz="1800" dirty="0" err="1" smtClean="0"/>
              <a:t>verschillend</a:t>
            </a:r>
            <a:r>
              <a:rPr lang="en-US" sz="1800" dirty="0" smtClean="0"/>
              <a:t> </a:t>
            </a:r>
            <a:r>
              <a:rPr lang="en-US" sz="1800" dirty="0" err="1" smtClean="0"/>
              <a:t>tarief</a:t>
            </a:r>
            <a:r>
              <a:rPr lang="en-US" sz="1800" dirty="0" smtClean="0"/>
              <a:t> per type </a:t>
            </a:r>
            <a:r>
              <a:rPr lang="en-US" sz="1800" dirty="0" err="1" smtClean="0"/>
              <a:t>aanbieder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r>
              <a:rPr lang="en-US" sz="2400" dirty="0" err="1" smtClean="0"/>
              <a:t>Achterhaalde</a:t>
            </a:r>
            <a:r>
              <a:rPr lang="en-US" sz="2400" dirty="0" smtClean="0"/>
              <a:t> </a:t>
            </a:r>
            <a:r>
              <a:rPr lang="en-US" sz="2400" dirty="0" err="1" smtClean="0"/>
              <a:t>prestaties</a:t>
            </a:r>
            <a:r>
              <a:rPr lang="en-US" sz="2400" dirty="0" smtClean="0"/>
              <a:t> en </a:t>
            </a:r>
            <a:r>
              <a:rPr lang="en-US" sz="2400" dirty="0" err="1" smtClean="0"/>
              <a:t>tarieven</a:t>
            </a:r>
            <a:endParaRPr lang="en-US" sz="2400" dirty="0" smtClean="0"/>
          </a:p>
          <a:p>
            <a:pPr lvl="1"/>
            <a:r>
              <a:rPr lang="en-US" sz="1800" dirty="0" err="1" smtClean="0"/>
              <a:t>Conquestor</a:t>
            </a:r>
            <a:r>
              <a:rPr lang="en-US" sz="1800" dirty="0" smtClean="0"/>
              <a:t>: “</a:t>
            </a:r>
            <a:r>
              <a:rPr lang="en-US" sz="1800" dirty="0" err="1" smtClean="0"/>
              <a:t>tarieven</a:t>
            </a:r>
            <a:r>
              <a:rPr lang="en-US" sz="1800" dirty="0" smtClean="0"/>
              <a:t> </a:t>
            </a:r>
            <a:r>
              <a:rPr lang="en-US" sz="1800" dirty="0" err="1" smtClean="0"/>
              <a:t>niet</a:t>
            </a:r>
            <a:r>
              <a:rPr lang="en-US" sz="1800" dirty="0" smtClean="0"/>
              <a:t> </a:t>
            </a:r>
            <a:r>
              <a:rPr lang="en-US" sz="1800" dirty="0" err="1" smtClean="0"/>
              <a:t>kostprijsconform</a:t>
            </a:r>
            <a:r>
              <a:rPr lang="en-US" sz="1800" dirty="0" smtClean="0"/>
              <a:t>”, “</a:t>
            </a:r>
            <a:r>
              <a:rPr lang="en-US" sz="1800" dirty="0" err="1" smtClean="0"/>
              <a:t>aan</a:t>
            </a:r>
            <a:r>
              <a:rPr lang="en-US" sz="1800" dirty="0" smtClean="0"/>
              <a:t> </a:t>
            </a:r>
            <a:r>
              <a:rPr lang="en-US" sz="1800" dirty="0" err="1" smtClean="0"/>
              <a:t>hoge</a:t>
            </a:r>
            <a:r>
              <a:rPr lang="en-US" sz="1800" dirty="0" smtClean="0"/>
              <a:t> </a:t>
            </a:r>
            <a:r>
              <a:rPr lang="en-US" sz="1800" dirty="0" err="1" smtClean="0"/>
              <a:t>kant</a:t>
            </a:r>
            <a:r>
              <a:rPr lang="en-US" sz="1800" dirty="0" smtClean="0"/>
              <a:t>”, “</a:t>
            </a:r>
            <a:r>
              <a:rPr lang="en-US" sz="1800" dirty="0" err="1" smtClean="0"/>
              <a:t>vermoeden</a:t>
            </a:r>
            <a:r>
              <a:rPr lang="en-US" sz="1800" dirty="0" smtClean="0"/>
              <a:t> </a:t>
            </a:r>
            <a:r>
              <a:rPr lang="en-US" sz="1800" dirty="0" err="1" smtClean="0"/>
              <a:t>werkelijke</a:t>
            </a:r>
            <a:r>
              <a:rPr lang="en-US" sz="1800" dirty="0" smtClean="0"/>
              <a:t> </a:t>
            </a:r>
            <a:r>
              <a:rPr lang="en-US" sz="1800" dirty="0" err="1" smtClean="0"/>
              <a:t>kosten</a:t>
            </a:r>
            <a:r>
              <a:rPr lang="en-US" sz="1800" dirty="0" smtClean="0"/>
              <a:t> lager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tarieven</a:t>
            </a:r>
            <a:r>
              <a:rPr lang="en-US" sz="1800" dirty="0" smtClean="0"/>
              <a:t>” </a:t>
            </a:r>
          </a:p>
          <a:p>
            <a:pPr lvl="1"/>
            <a:endParaRPr lang="en-US" sz="1800" dirty="0" smtClean="0"/>
          </a:p>
          <a:p>
            <a:r>
              <a:rPr lang="en-US" sz="2400" dirty="0" err="1" smtClean="0"/>
              <a:t>Verwevenheid</a:t>
            </a:r>
            <a:r>
              <a:rPr lang="en-US" sz="2400" dirty="0" smtClean="0"/>
              <a:t> ELD - 2e </a:t>
            </a:r>
            <a:r>
              <a:rPr lang="en-US" sz="2400" dirty="0" err="1" smtClean="0"/>
              <a:t>lijn</a:t>
            </a:r>
            <a:endParaRPr lang="en-US" sz="2400" dirty="0" smtClean="0"/>
          </a:p>
          <a:p>
            <a:pPr lvl="1"/>
            <a:r>
              <a:rPr lang="en-US" sz="1800" dirty="0" err="1" smtClean="0"/>
              <a:t>Dubbele</a:t>
            </a:r>
            <a:r>
              <a:rPr lang="en-US" sz="1800" dirty="0" smtClean="0"/>
              <a:t> </a:t>
            </a:r>
            <a:r>
              <a:rPr lang="en-US" sz="1800" dirty="0" err="1" smtClean="0"/>
              <a:t>diagnostiek</a:t>
            </a:r>
            <a:r>
              <a:rPr lang="en-US" sz="1800" dirty="0"/>
              <a:t> </a:t>
            </a:r>
            <a:r>
              <a:rPr lang="en-US" sz="1800" dirty="0" smtClean="0"/>
              <a:t>+ </a:t>
            </a:r>
            <a:r>
              <a:rPr lang="en-US" sz="1800" dirty="0" err="1" smtClean="0"/>
              <a:t>risico</a:t>
            </a:r>
            <a:r>
              <a:rPr lang="en-US" sz="1800" dirty="0" smtClean="0"/>
              <a:t> op </a:t>
            </a:r>
            <a:r>
              <a:rPr lang="en-US" sz="1800" dirty="0" err="1" smtClean="0"/>
              <a:t>onnodige</a:t>
            </a:r>
            <a:r>
              <a:rPr lang="en-US" sz="1800" dirty="0" smtClean="0"/>
              <a:t> extra </a:t>
            </a:r>
            <a:r>
              <a:rPr lang="en-US" sz="1800" dirty="0" err="1" smtClean="0"/>
              <a:t>zorg</a:t>
            </a:r>
            <a:r>
              <a:rPr lang="en-US" sz="1800" dirty="0" smtClean="0"/>
              <a:t> </a:t>
            </a:r>
            <a:br>
              <a:rPr lang="en-US" sz="1800" dirty="0" smtClean="0"/>
            </a:br>
            <a:endParaRPr lang="en-US" sz="1800" dirty="0" smtClean="0"/>
          </a:p>
          <a:p>
            <a:r>
              <a:rPr lang="en-US" sz="2400" dirty="0" smtClean="0"/>
              <a:t>Divers</a:t>
            </a:r>
          </a:p>
          <a:p>
            <a:pPr lvl="1"/>
            <a:r>
              <a:rPr lang="en-US" sz="1800" dirty="0" err="1" smtClean="0"/>
              <a:t>Gescheiden</a:t>
            </a:r>
            <a:r>
              <a:rPr lang="en-US" sz="1800" dirty="0" smtClean="0"/>
              <a:t> </a:t>
            </a:r>
            <a:r>
              <a:rPr lang="en-US" sz="1800" dirty="0" err="1" smtClean="0"/>
              <a:t>inkoop</a:t>
            </a:r>
            <a:r>
              <a:rPr lang="en-US" sz="1800" dirty="0" smtClean="0"/>
              <a:t> 1e en 2e </a:t>
            </a:r>
            <a:r>
              <a:rPr lang="en-US" sz="1800" dirty="0" err="1" smtClean="0"/>
              <a:t>lijn</a:t>
            </a:r>
            <a:r>
              <a:rPr lang="en-US" sz="1800" dirty="0" smtClean="0"/>
              <a:t> </a:t>
            </a:r>
            <a:r>
              <a:rPr lang="en-US" sz="1800" dirty="0" err="1" smtClean="0"/>
              <a:t>bij</a:t>
            </a:r>
            <a:r>
              <a:rPr lang="en-US" sz="1800" dirty="0" smtClean="0"/>
              <a:t> </a:t>
            </a:r>
            <a:r>
              <a:rPr lang="en-US" sz="1800" dirty="0" err="1" smtClean="0"/>
              <a:t>zorgverzekeraars</a:t>
            </a:r>
            <a:endParaRPr lang="en-US" sz="1800" dirty="0" smtClean="0"/>
          </a:p>
          <a:p>
            <a:pPr lvl="1"/>
            <a:r>
              <a:rPr lang="en-US" sz="1800" dirty="0" err="1" smtClean="0"/>
              <a:t>Verschil</a:t>
            </a:r>
            <a:r>
              <a:rPr lang="en-US" sz="1800" dirty="0" smtClean="0"/>
              <a:t> </a:t>
            </a:r>
            <a:r>
              <a:rPr lang="en-US" sz="1800" dirty="0" err="1" smtClean="0"/>
              <a:t>eigen</a:t>
            </a:r>
            <a:r>
              <a:rPr lang="en-US" sz="1800" dirty="0" smtClean="0"/>
              <a:t> </a:t>
            </a:r>
            <a:r>
              <a:rPr lang="en-US" sz="1800" dirty="0" err="1" smtClean="0"/>
              <a:t>risico</a:t>
            </a:r>
            <a:endParaRPr lang="en-US" sz="1800" dirty="0" smtClean="0"/>
          </a:p>
          <a:p>
            <a:pPr lvl="1"/>
            <a:r>
              <a:rPr lang="en-US" sz="1800" dirty="0" err="1" smtClean="0"/>
              <a:t>Onvoldoende</a:t>
            </a:r>
            <a:r>
              <a:rPr lang="en-US" sz="1800" dirty="0" smtClean="0"/>
              <a:t> </a:t>
            </a:r>
            <a:r>
              <a:rPr lang="en-US" sz="1800" dirty="0" err="1" smtClean="0"/>
              <a:t>prikkel</a:t>
            </a:r>
            <a:r>
              <a:rPr lang="en-US" sz="1800" dirty="0" smtClean="0"/>
              <a:t> </a:t>
            </a:r>
            <a:r>
              <a:rPr lang="en-US" sz="1800" dirty="0" err="1" smtClean="0"/>
              <a:t>doelmatig</a:t>
            </a:r>
            <a:r>
              <a:rPr lang="en-US" sz="1800" dirty="0" smtClean="0"/>
              <a:t> </a:t>
            </a:r>
            <a:r>
              <a:rPr lang="en-US" sz="1800" dirty="0" err="1" smtClean="0"/>
              <a:t>aanvragen</a:t>
            </a:r>
            <a:r>
              <a:rPr lang="en-US" sz="1800" dirty="0" smtClean="0"/>
              <a:t> </a:t>
            </a:r>
          </a:p>
          <a:p>
            <a:endParaRPr lang="nl-NL" sz="20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293EF-157F-41CD-9F5F-AE133CF306CB}" type="slidenum">
              <a:rPr lang="nl-NL" smtClean="0"/>
              <a:pPr>
                <a:defRPr/>
              </a:pPr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259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5537"/>
            <a:ext cx="7772400" cy="1143000"/>
          </a:xfrm>
        </p:spPr>
        <p:txBody>
          <a:bodyPr/>
          <a:lstStyle/>
          <a:p>
            <a:r>
              <a:rPr lang="en-US" sz="3600" dirty="0" err="1" smtClean="0">
                <a:solidFill>
                  <a:srgbClr val="00B0F0"/>
                </a:solidFill>
              </a:rPr>
              <a:t>Voorhang</a:t>
            </a:r>
            <a:r>
              <a:rPr lang="en-US" sz="3600" dirty="0" smtClean="0">
                <a:solidFill>
                  <a:srgbClr val="00B0F0"/>
                </a:solidFill>
              </a:rPr>
              <a:t> brief VWS 2013</a:t>
            </a:r>
            <a:endParaRPr lang="nl-NL" sz="3600" dirty="0">
              <a:solidFill>
                <a:srgbClr val="00B0F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1560" y="1412776"/>
            <a:ext cx="8064896" cy="5184576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Beleid</a:t>
            </a:r>
            <a:r>
              <a:rPr lang="en-US" sz="2400" dirty="0" smtClean="0"/>
              <a:t> Min VWS: </a:t>
            </a:r>
          </a:p>
          <a:p>
            <a:pPr lvl="1"/>
            <a:r>
              <a:rPr lang="en-US" sz="2000" dirty="0" err="1" smtClean="0"/>
              <a:t>Versterking</a:t>
            </a:r>
            <a:r>
              <a:rPr lang="en-US" sz="2000" dirty="0" smtClean="0"/>
              <a:t> ELD: </a:t>
            </a:r>
            <a:r>
              <a:rPr lang="en-US" sz="2000" dirty="0" err="1" smtClean="0"/>
              <a:t>kwalitatief</a:t>
            </a:r>
            <a:r>
              <a:rPr lang="en-US" sz="2000" dirty="0" smtClean="0"/>
              <a:t> </a:t>
            </a:r>
            <a:r>
              <a:rPr lang="en-US" sz="2000" dirty="0" err="1" smtClean="0"/>
              <a:t>goed</a:t>
            </a:r>
            <a:r>
              <a:rPr lang="en-US" sz="2000" dirty="0" smtClean="0"/>
              <a:t>, </a:t>
            </a:r>
            <a:r>
              <a:rPr lang="en-US" sz="2000" dirty="0" err="1" smtClean="0"/>
              <a:t>toegankelijk</a:t>
            </a:r>
            <a:r>
              <a:rPr lang="en-US" sz="2000" dirty="0" smtClean="0"/>
              <a:t> </a:t>
            </a:r>
            <a:r>
              <a:rPr lang="en-US" sz="2000" dirty="0" err="1" smtClean="0"/>
              <a:t>betaalbaar</a:t>
            </a:r>
            <a:endParaRPr lang="en-US" sz="2000" dirty="0" smtClean="0"/>
          </a:p>
          <a:p>
            <a:pPr lvl="1"/>
            <a:r>
              <a:rPr lang="en-US" sz="2000" dirty="0" err="1" smtClean="0"/>
              <a:t>Onafhankelijke</a:t>
            </a:r>
            <a:r>
              <a:rPr lang="en-US" sz="2000" dirty="0" smtClean="0"/>
              <a:t> diagnose in </a:t>
            </a:r>
            <a:r>
              <a:rPr lang="en-US" sz="2000" dirty="0" err="1" smtClean="0"/>
              <a:t>generalistisch</a:t>
            </a:r>
            <a:r>
              <a:rPr lang="en-US" sz="2000" dirty="0" smtClean="0"/>
              <a:t> </a:t>
            </a:r>
            <a:r>
              <a:rPr lang="en-US" sz="2000" dirty="0" err="1" smtClean="0"/>
              <a:t>perspectief</a:t>
            </a:r>
            <a:endParaRPr lang="en-US" sz="2000" dirty="0" smtClean="0"/>
          </a:p>
          <a:p>
            <a:pPr lvl="1"/>
            <a:r>
              <a:rPr lang="en-US" sz="2000" dirty="0" err="1" smtClean="0"/>
              <a:t>Zoveel</a:t>
            </a:r>
            <a:r>
              <a:rPr lang="en-US" sz="2000" dirty="0" smtClean="0"/>
              <a:t> </a:t>
            </a:r>
            <a:r>
              <a:rPr lang="en-US" sz="2000" dirty="0" err="1" smtClean="0"/>
              <a:t>mogelijk</a:t>
            </a:r>
            <a:r>
              <a:rPr lang="en-US" sz="2000" dirty="0" smtClean="0"/>
              <a:t> </a:t>
            </a:r>
            <a:r>
              <a:rPr lang="en-US" sz="2000" dirty="0" err="1" smtClean="0"/>
              <a:t>zorg</a:t>
            </a:r>
            <a:r>
              <a:rPr lang="en-US" sz="2000" dirty="0" smtClean="0"/>
              <a:t> in </a:t>
            </a:r>
            <a:r>
              <a:rPr lang="en-US" sz="2000" dirty="0" err="1" smtClean="0"/>
              <a:t>eerste</a:t>
            </a:r>
            <a:r>
              <a:rPr lang="en-US" sz="2000" dirty="0" smtClean="0"/>
              <a:t> </a:t>
            </a:r>
            <a:r>
              <a:rPr lang="en-US" sz="2000" dirty="0" err="1" smtClean="0"/>
              <a:t>lijn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n-US" sz="2400" dirty="0" err="1" smtClean="0"/>
              <a:t>Voorhangbrief</a:t>
            </a:r>
            <a:r>
              <a:rPr lang="en-US" sz="2400" dirty="0" smtClean="0"/>
              <a:t> </a:t>
            </a:r>
            <a:r>
              <a:rPr lang="en-US" sz="2400" dirty="0" err="1" smtClean="0"/>
              <a:t>maart</a:t>
            </a:r>
            <a:r>
              <a:rPr lang="en-US" sz="2400" dirty="0" smtClean="0"/>
              <a:t> 2013:</a:t>
            </a:r>
          </a:p>
          <a:p>
            <a:pPr lvl="1"/>
            <a:r>
              <a:rPr lang="en-US" sz="2000" dirty="0" err="1" smtClean="0"/>
              <a:t>Aantal</a:t>
            </a:r>
            <a:r>
              <a:rPr lang="en-US" sz="2000" dirty="0" smtClean="0"/>
              <a:t> </a:t>
            </a:r>
            <a:r>
              <a:rPr lang="en-US" sz="2000" dirty="0" err="1" smtClean="0"/>
              <a:t>maatregelen</a:t>
            </a:r>
            <a:r>
              <a:rPr lang="en-US" sz="2000" dirty="0" smtClean="0"/>
              <a:t> korte </a:t>
            </a:r>
            <a:r>
              <a:rPr lang="en-US" sz="2000" dirty="0" err="1" smtClean="0"/>
              <a:t>termijn</a:t>
            </a:r>
            <a:endParaRPr lang="en-US" sz="2000" dirty="0" smtClean="0"/>
          </a:p>
          <a:p>
            <a:pPr lvl="1"/>
            <a:r>
              <a:rPr lang="en-US" sz="2000" dirty="0" smtClean="0"/>
              <a:t>Lange </a:t>
            </a:r>
            <a:r>
              <a:rPr lang="en-US" sz="2000" dirty="0" err="1" smtClean="0"/>
              <a:t>termijn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 </a:t>
            </a:r>
            <a:r>
              <a:rPr lang="en-US" sz="2000" dirty="0" smtClean="0"/>
              <a:t> </a:t>
            </a:r>
          </a:p>
          <a:p>
            <a:pPr lvl="2"/>
            <a:r>
              <a:rPr lang="en-US" sz="1800" dirty="0" err="1" smtClean="0"/>
              <a:t>effecten</a:t>
            </a:r>
            <a:r>
              <a:rPr lang="en-US" sz="1800" dirty="0" smtClean="0"/>
              <a:t> </a:t>
            </a:r>
            <a:r>
              <a:rPr lang="en-US" sz="1800" dirty="0" err="1" smtClean="0"/>
              <a:t>onderzoeken</a:t>
            </a:r>
            <a:r>
              <a:rPr lang="en-US" sz="1800" dirty="0" smtClean="0"/>
              <a:t> van ELD</a:t>
            </a:r>
          </a:p>
          <a:p>
            <a:pPr lvl="2"/>
            <a:r>
              <a:rPr lang="en-US" sz="1800" dirty="0" err="1" smtClean="0"/>
              <a:t>voorstellen</a:t>
            </a:r>
            <a:r>
              <a:rPr lang="en-US" sz="1800" dirty="0" smtClean="0"/>
              <a:t> </a:t>
            </a:r>
            <a:r>
              <a:rPr lang="en-US" sz="1800" dirty="0" err="1" smtClean="0"/>
              <a:t>nieuwe</a:t>
            </a:r>
            <a:r>
              <a:rPr lang="en-US" sz="1800" dirty="0" smtClean="0"/>
              <a:t> </a:t>
            </a:r>
            <a:r>
              <a:rPr lang="en-US" sz="1800" dirty="0" err="1" smtClean="0"/>
              <a:t>vorm</a:t>
            </a:r>
            <a:r>
              <a:rPr lang="en-US" sz="1800" dirty="0" smtClean="0"/>
              <a:t> van </a:t>
            </a:r>
            <a:r>
              <a:rPr lang="en-US" sz="1800" dirty="0" err="1" smtClean="0"/>
              <a:t>bekostiging</a:t>
            </a:r>
            <a:endParaRPr lang="en-US" sz="1800" dirty="0" smtClean="0"/>
          </a:p>
          <a:p>
            <a:pPr lvl="2"/>
            <a:endParaRPr lang="en-US" sz="1600" dirty="0" smtClean="0"/>
          </a:p>
          <a:p>
            <a:pPr marL="0" indent="0">
              <a:buNone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52929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-38100"/>
            <a:ext cx="77724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00B0F0"/>
                </a:solidFill>
              </a:rPr>
              <a:t>KPMG/Plexus rapport</a:t>
            </a:r>
            <a:endParaRPr lang="nl-NL" sz="3600" dirty="0">
              <a:solidFill>
                <a:srgbClr val="00B0F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15616" y="1333500"/>
            <a:ext cx="7772400" cy="4114800"/>
          </a:xfrm>
        </p:spPr>
        <p:txBody>
          <a:bodyPr/>
          <a:lstStyle/>
          <a:p>
            <a:r>
              <a:rPr lang="en-US" sz="2400" dirty="0" smtClean="0"/>
              <a:t>VWS </a:t>
            </a:r>
            <a:r>
              <a:rPr lang="en-US" sz="2400" dirty="0" err="1" smtClean="0"/>
              <a:t>opdracht</a:t>
            </a:r>
            <a:r>
              <a:rPr lang="en-US" sz="2400" dirty="0" smtClean="0"/>
              <a:t> </a:t>
            </a:r>
            <a:r>
              <a:rPr lang="en-US" sz="2400" dirty="0" err="1" smtClean="0"/>
              <a:t>aan</a:t>
            </a:r>
            <a:r>
              <a:rPr lang="en-US" sz="2400" dirty="0" smtClean="0"/>
              <a:t> KPMG Plexus: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000" dirty="0" err="1" smtClean="0"/>
              <a:t>Onderzoek</a:t>
            </a:r>
            <a:r>
              <a:rPr lang="en-US" sz="2000" dirty="0" smtClean="0"/>
              <a:t> </a:t>
            </a:r>
            <a:r>
              <a:rPr lang="en-US" sz="2000" dirty="0" err="1" smtClean="0"/>
              <a:t>effecten</a:t>
            </a:r>
            <a:r>
              <a:rPr lang="en-US" sz="2000" dirty="0" smtClean="0"/>
              <a:t> ELD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000" dirty="0" err="1" smtClean="0"/>
              <a:t>Voorstel</a:t>
            </a:r>
            <a:r>
              <a:rPr lang="en-US" sz="2000" dirty="0" smtClean="0"/>
              <a:t> </a:t>
            </a:r>
            <a:r>
              <a:rPr lang="en-US" sz="2000" dirty="0" err="1" smtClean="0"/>
              <a:t>nieuwe</a:t>
            </a:r>
            <a:r>
              <a:rPr lang="en-US" sz="2000" dirty="0" smtClean="0"/>
              <a:t> </a:t>
            </a:r>
            <a:r>
              <a:rPr lang="en-US" sz="2000" dirty="0" err="1" smtClean="0"/>
              <a:t>bekostiging</a:t>
            </a:r>
            <a:r>
              <a:rPr lang="en-US" sz="2000" dirty="0" smtClean="0"/>
              <a:t> op </a:t>
            </a:r>
            <a:r>
              <a:rPr lang="en-US" sz="2000" dirty="0" err="1" smtClean="0"/>
              <a:t>termijn</a:t>
            </a:r>
            <a:r>
              <a:rPr lang="en-US" sz="2000" dirty="0" smtClean="0"/>
              <a:t> </a:t>
            </a:r>
          </a:p>
          <a:p>
            <a:pPr marL="914400" lvl="1" indent="-514350">
              <a:buFont typeface="+mj-lt"/>
              <a:buAutoNum type="arabicPeriod"/>
            </a:pPr>
            <a:endParaRPr lang="en-US" sz="2000" dirty="0" smtClean="0"/>
          </a:p>
          <a:p>
            <a:r>
              <a:rPr lang="en-US" sz="2400" dirty="0" err="1" smtClean="0"/>
              <a:t>Doel</a:t>
            </a:r>
            <a:r>
              <a:rPr lang="en-US" sz="2400" dirty="0" smtClean="0"/>
              <a:t>: </a:t>
            </a:r>
            <a:r>
              <a:rPr lang="en-US" sz="2400" dirty="0" err="1" smtClean="0"/>
              <a:t>nieuwe</a:t>
            </a:r>
            <a:r>
              <a:rPr lang="en-US" sz="2400" dirty="0" smtClean="0"/>
              <a:t> </a:t>
            </a:r>
            <a:r>
              <a:rPr lang="en-US" sz="2400" dirty="0" err="1" smtClean="0"/>
              <a:t>bekostigingsstrructuur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 err="1"/>
              <a:t>l</a:t>
            </a:r>
            <a:r>
              <a:rPr lang="en-US" sz="2000" dirty="0" err="1" smtClean="0"/>
              <a:t>agere</a:t>
            </a:r>
            <a:r>
              <a:rPr lang="en-US" sz="2000" dirty="0" smtClean="0"/>
              <a:t> </a:t>
            </a:r>
            <a:r>
              <a:rPr lang="en-US" sz="2000" dirty="0" err="1" smtClean="0"/>
              <a:t>zorgkosten</a:t>
            </a:r>
            <a:endParaRPr lang="en-US" sz="2000" dirty="0" smtClean="0"/>
          </a:p>
          <a:p>
            <a:pPr lvl="1"/>
            <a:r>
              <a:rPr lang="en-US" sz="2000" dirty="0" err="1" smtClean="0"/>
              <a:t>hogere</a:t>
            </a:r>
            <a:r>
              <a:rPr lang="en-US" sz="2000" dirty="0" smtClean="0"/>
              <a:t> </a:t>
            </a:r>
            <a:r>
              <a:rPr lang="en-US" sz="2000" dirty="0" err="1" smtClean="0"/>
              <a:t>toegevoegde</a:t>
            </a:r>
            <a:r>
              <a:rPr lang="en-US" sz="2000" dirty="0" smtClean="0"/>
              <a:t> </a:t>
            </a:r>
            <a:r>
              <a:rPr lang="en-US" sz="2000" dirty="0" err="1" smtClean="0"/>
              <a:t>waarde</a:t>
            </a:r>
            <a:r>
              <a:rPr lang="en-US" sz="2000" dirty="0" smtClean="0"/>
              <a:t> ELD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400" dirty="0" err="1" smtClean="0"/>
              <a:t>Advies</a:t>
            </a:r>
            <a:r>
              <a:rPr lang="en-US" sz="2400" dirty="0" smtClean="0"/>
              <a:t> </a:t>
            </a:r>
            <a:r>
              <a:rPr lang="en-US" sz="2400" dirty="0" err="1" smtClean="0"/>
              <a:t>valt</a:t>
            </a:r>
            <a:r>
              <a:rPr lang="en-US" sz="2400" dirty="0" smtClean="0"/>
              <a:t> </a:t>
            </a:r>
            <a:r>
              <a:rPr lang="en-US" sz="2400" dirty="0" err="1" smtClean="0"/>
              <a:t>uiteen</a:t>
            </a:r>
            <a:r>
              <a:rPr lang="en-US" sz="2400" dirty="0" smtClean="0"/>
              <a:t> in </a:t>
            </a:r>
            <a:r>
              <a:rPr lang="en-US" sz="2400" dirty="0" err="1" smtClean="0"/>
              <a:t>drie</a:t>
            </a:r>
            <a:r>
              <a:rPr lang="en-US" sz="2400" dirty="0" smtClean="0"/>
              <a:t> </a:t>
            </a:r>
            <a:r>
              <a:rPr lang="en-US" sz="2400" dirty="0" err="1" smtClean="0"/>
              <a:t>delen</a:t>
            </a:r>
            <a:endParaRPr lang="en-US" sz="24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err="1" smtClean="0"/>
              <a:t>beschrijving</a:t>
            </a:r>
            <a:r>
              <a:rPr lang="en-US" sz="1800" dirty="0" smtClean="0"/>
              <a:t> </a:t>
            </a:r>
            <a:r>
              <a:rPr lang="en-US" sz="1800" dirty="0" err="1" smtClean="0"/>
              <a:t>functie</a:t>
            </a:r>
            <a:r>
              <a:rPr lang="en-US" sz="1800" dirty="0" smtClean="0"/>
              <a:t>/</a:t>
            </a:r>
            <a:r>
              <a:rPr lang="en-US" sz="1800" dirty="0" err="1" smtClean="0"/>
              <a:t>waarde</a:t>
            </a:r>
            <a:r>
              <a:rPr lang="en-US" sz="1800" dirty="0" smtClean="0"/>
              <a:t> ELD in </a:t>
            </a:r>
            <a:r>
              <a:rPr lang="en-US" sz="1800" dirty="0" err="1" smtClean="0"/>
              <a:t>praktijk</a:t>
            </a:r>
            <a:endParaRPr lang="en-US" sz="1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err="1" smtClean="0"/>
              <a:t>beschrijving</a:t>
            </a:r>
            <a:r>
              <a:rPr lang="en-US" sz="1800" dirty="0" smtClean="0"/>
              <a:t> </a:t>
            </a:r>
            <a:r>
              <a:rPr lang="en-US" sz="1800" dirty="0" err="1" smtClean="0"/>
              <a:t>huidige</a:t>
            </a:r>
            <a:r>
              <a:rPr lang="en-US" sz="1800" dirty="0" smtClean="0"/>
              <a:t> </a:t>
            </a:r>
            <a:r>
              <a:rPr lang="en-US" sz="1800" dirty="0" err="1" smtClean="0"/>
              <a:t>situatie</a:t>
            </a:r>
            <a:r>
              <a:rPr lang="en-US" sz="1800" dirty="0" smtClean="0"/>
              <a:t>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err="1" smtClean="0"/>
              <a:t>advies</a:t>
            </a:r>
            <a:r>
              <a:rPr lang="en-US" sz="1800" dirty="0" smtClean="0"/>
              <a:t> </a:t>
            </a:r>
            <a:r>
              <a:rPr lang="en-US" sz="1800" dirty="0" err="1" smtClean="0"/>
              <a:t>toekomstige</a:t>
            </a:r>
            <a:r>
              <a:rPr lang="en-US" sz="1800" dirty="0" smtClean="0"/>
              <a:t> </a:t>
            </a:r>
            <a:r>
              <a:rPr lang="en-US" sz="1800" dirty="0" err="1" smtClean="0"/>
              <a:t>bekostiging</a:t>
            </a:r>
            <a:r>
              <a:rPr lang="en-US" sz="1800" dirty="0" smtClean="0"/>
              <a:t> </a:t>
            </a:r>
          </a:p>
          <a:p>
            <a:pPr marL="800100" lvl="1" indent="-342900">
              <a:buFont typeface="+mj-lt"/>
              <a:buAutoNum type="arabicPeriod"/>
            </a:pPr>
            <a:endParaRPr lang="nl-NL" sz="18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293EF-157F-41CD-9F5F-AE133CF306CB}" type="slidenum">
              <a:rPr lang="nl-NL" smtClean="0"/>
              <a:pPr>
                <a:defRPr/>
              </a:pPr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960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4242" y="-77080"/>
            <a:ext cx="7772400" cy="1143000"/>
          </a:xfrm>
        </p:spPr>
        <p:txBody>
          <a:bodyPr/>
          <a:lstStyle/>
          <a:p>
            <a:r>
              <a:rPr lang="en-US" sz="3200" dirty="0" smtClean="0">
                <a:solidFill>
                  <a:srgbClr val="00B0F0"/>
                </a:solidFill>
              </a:rPr>
              <a:t>1. ELD en </a:t>
            </a:r>
            <a:r>
              <a:rPr lang="en-US" sz="3200" dirty="0" err="1" smtClean="0">
                <a:solidFill>
                  <a:srgbClr val="00B0F0"/>
                </a:solidFill>
              </a:rPr>
              <a:t>toegevoegde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waarde</a:t>
            </a:r>
            <a:endParaRPr lang="nl-NL" sz="3200" dirty="0">
              <a:solidFill>
                <a:srgbClr val="00B0F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293EF-157F-41CD-9F5F-AE133CF306CB}" type="slidenum">
              <a:rPr lang="nl-NL" smtClean="0"/>
              <a:pPr>
                <a:defRPr/>
              </a:pPr>
              <a:t>9</a:t>
            </a:fld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720421" y="1412776"/>
            <a:ext cx="7772400" cy="4114800"/>
          </a:xfrm>
        </p:spPr>
        <p:txBody>
          <a:bodyPr/>
          <a:lstStyle/>
          <a:p>
            <a:r>
              <a:rPr lang="en-US" sz="2400" dirty="0" err="1" smtClean="0"/>
              <a:t>Factoren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err="1" smtClean="0"/>
              <a:t>kosten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err="1" smtClean="0"/>
              <a:t>kwaliteit</a:t>
            </a:r>
            <a:endParaRPr lang="en-US" sz="2000" dirty="0" smtClean="0"/>
          </a:p>
          <a:p>
            <a:pPr lvl="1"/>
            <a:r>
              <a:rPr lang="en-US" sz="2000" dirty="0" err="1" smtClean="0"/>
              <a:t>passendheid</a:t>
            </a:r>
            <a:r>
              <a:rPr lang="en-US" sz="2000" dirty="0" smtClean="0"/>
              <a:t> </a:t>
            </a:r>
          </a:p>
          <a:p>
            <a:r>
              <a:rPr lang="en-US" sz="2400" dirty="0" err="1" smtClean="0"/>
              <a:t>Belang</a:t>
            </a:r>
            <a:r>
              <a:rPr lang="en-US" sz="2400" dirty="0" smtClean="0"/>
              <a:t> </a:t>
            </a:r>
            <a:r>
              <a:rPr lang="en-US" sz="2400" dirty="0" err="1" smtClean="0"/>
              <a:t>diagnostiek</a:t>
            </a:r>
            <a:r>
              <a:rPr lang="en-US" sz="2400" dirty="0" smtClean="0"/>
              <a:t> </a:t>
            </a:r>
            <a:r>
              <a:rPr lang="en-US" sz="2400" dirty="0" err="1" smtClean="0"/>
              <a:t>wordt</a:t>
            </a:r>
            <a:r>
              <a:rPr lang="en-US" sz="2400" dirty="0" smtClean="0"/>
              <a:t> </a:t>
            </a:r>
            <a:r>
              <a:rPr lang="en-US" sz="2400" dirty="0" err="1" smtClean="0"/>
              <a:t>onderschreven</a:t>
            </a:r>
            <a:endParaRPr lang="en-US" sz="2400" dirty="0" smtClean="0"/>
          </a:p>
          <a:p>
            <a:r>
              <a:rPr lang="en-US" sz="2400" dirty="0" smtClean="0"/>
              <a:t>Maar </a:t>
            </a:r>
            <a:r>
              <a:rPr lang="en-US" sz="2400" b="1" dirty="0" smtClean="0"/>
              <a:t>accent</a:t>
            </a:r>
            <a:r>
              <a:rPr lang="en-US" sz="2400" dirty="0" smtClean="0"/>
              <a:t> op </a:t>
            </a:r>
            <a:r>
              <a:rPr lang="en-US" sz="2400" dirty="0" err="1" smtClean="0"/>
              <a:t>doelmatig</a:t>
            </a:r>
            <a:r>
              <a:rPr lang="en-US" sz="2400" dirty="0" smtClean="0"/>
              <a:t> </a:t>
            </a:r>
            <a:r>
              <a:rPr lang="en-US" sz="2400" dirty="0" err="1" smtClean="0"/>
              <a:t>aanvragen</a:t>
            </a:r>
            <a:r>
              <a:rPr lang="en-US" sz="2400" dirty="0" smtClean="0"/>
              <a:t>, </a:t>
            </a:r>
            <a:r>
              <a:rPr lang="en-US" sz="2400" dirty="0" err="1" smtClean="0"/>
              <a:t>voorkomen</a:t>
            </a:r>
            <a:r>
              <a:rPr lang="en-US" sz="2400" dirty="0" smtClean="0"/>
              <a:t> </a:t>
            </a:r>
            <a:r>
              <a:rPr lang="en-US" sz="2400" dirty="0" err="1" smtClean="0"/>
              <a:t>onnodige</a:t>
            </a:r>
            <a:r>
              <a:rPr lang="en-US" sz="2400" dirty="0" smtClean="0"/>
              <a:t> </a:t>
            </a:r>
            <a:r>
              <a:rPr lang="en-US" sz="2400" dirty="0" err="1" smtClean="0"/>
              <a:t>zorg</a:t>
            </a:r>
            <a:r>
              <a:rPr lang="en-US" sz="2400" dirty="0" smtClean="0"/>
              <a:t> in </a:t>
            </a:r>
            <a:r>
              <a:rPr lang="en-US" sz="2400" dirty="0" err="1" smtClean="0"/>
              <a:t>tweede</a:t>
            </a:r>
            <a:r>
              <a:rPr lang="en-US" sz="2400" dirty="0" smtClean="0"/>
              <a:t> </a:t>
            </a:r>
            <a:r>
              <a:rPr lang="en-US" sz="2400" dirty="0" err="1" smtClean="0"/>
              <a:t>lijn</a:t>
            </a:r>
            <a:r>
              <a:rPr lang="en-US" sz="2400" dirty="0" smtClean="0"/>
              <a:t> en </a:t>
            </a:r>
            <a:r>
              <a:rPr lang="en-US" sz="2400" dirty="0" err="1" smtClean="0"/>
              <a:t>dubbele</a:t>
            </a:r>
            <a:r>
              <a:rPr lang="en-US" sz="2400" dirty="0" smtClean="0"/>
              <a:t> </a:t>
            </a:r>
            <a:r>
              <a:rPr lang="en-US" sz="2400" dirty="0" err="1" smtClean="0"/>
              <a:t>diagnostiek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Innovatie</a:t>
            </a:r>
            <a:r>
              <a:rPr lang="en-US" sz="2400" dirty="0" smtClean="0"/>
              <a:t> </a:t>
            </a:r>
            <a:r>
              <a:rPr lang="en-US" sz="2400" dirty="0" err="1" smtClean="0"/>
              <a:t>binnen</a:t>
            </a:r>
            <a:r>
              <a:rPr lang="en-US" sz="2400" dirty="0" smtClean="0"/>
              <a:t> ELD: </a:t>
            </a:r>
            <a:r>
              <a:rPr lang="en-US" sz="2400" dirty="0" err="1" smtClean="0"/>
              <a:t>Vb</a:t>
            </a:r>
            <a:r>
              <a:rPr lang="en-US" sz="2400" dirty="0" smtClean="0"/>
              <a:t> </a:t>
            </a:r>
            <a:r>
              <a:rPr lang="en-US" sz="2400" dirty="0" err="1" smtClean="0"/>
              <a:t>uitsluitend</a:t>
            </a:r>
            <a:r>
              <a:rPr lang="en-US" sz="2400" dirty="0" smtClean="0"/>
              <a:t> </a:t>
            </a:r>
            <a:r>
              <a:rPr lang="en-US" sz="2400" dirty="0" err="1" smtClean="0"/>
              <a:t>beeld</a:t>
            </a:r>
            <a:r>
              <a:rPr lang="en-US" sz="2400" dirty="0" smtClean="0"/>
              <a:t>- en </a:t>
            </a:r>
            <a:r>
              <a:rPr lang="en-US" sz="2400" dirty="0" err="1" smtClean="0"/>
              <a:t>functie</a:t>
            </a:r>
            <a:r>
              <a:rPr lang="en-US" sz="2400" dirty="0" smtClean="0"/>
              <a:t> (</a:t>
            </a:r>
            <a:r>
              <a:rPr lang="en-US" sz="2400" dirty="0" err="1" smtClean="0"/>
              <a:t>niet</a:t>
            </a:r>
            <a:r>
              <a:rPr lang="en-US" sz="2400" dirty="0" smtClean="0"/>
              <a:t> </a:t>
            </a:r>
            <a:r>
              <a:rPr lang="en-US" sz="2400" dirty="0" err="1" smtClean="0"/>
              <a:t>bijv</a:t>
            </a:r>
            <a:r>
              <a:rPr lang="en-US" sz="2400" dirty="0" smtClean="0"/>
              <a:t>. POCT) en </a:t>
            </a:r>
            <a:r>
              <a:rPr lang="en-US" sz="2400" dirty="0" err="1" smtClean="0"/>
              <a:t>initiatief</a:t>
            </a:r>
            <a:r>
              <a:rPr lang="en-US" sz="2400" dirty="0" smtClean="0"/>
              <a:t> </a:t>
            </a:r>
            <a:r>
              <a:rPr lang="en-US" sz="2400" dirty="0" err="1" smtClean="0"/>
              <a:t>spertijden</a:t>
            </a:r>
            <a:r>
              <a:rPr lang="en-US" sz="2400" dirty="0" smtClean="0"/>
              <a:t>  </a:t>
            </a:r>
            <a:endParaRPr lang="nl-NL" sz="24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844824"/>
            <a:ext cx="4108450" cy="639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136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Aangrenzend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4532</TotalTime>
  <Words>1224</Words>
  <Application>Microsoft Office PowerPoint</Application>
  <PresentationFormat>Diavoorstelling (4:3)</PresentationFormat>
  <Paragraphs>284</Paragraphs>
  <Slides>40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40</vt:i4>
      </vt:variant>
    </vt:vector>
  </HeadingPairs>
  <TitlesOfParts>
    <vt:vector size="41" baseType="lpstr">
      <vt:lpstr>Default Design</vt:lpstr>
      <vt:lpstr>ALV Diagned 19 september 2014</vt:lpstr>
      <vt:lpstr>Agenda</vt:lpstr>
      <vt:lpstr>Agendapunt 1 </vt:lpstr>
      <vt:lpstr>Agendapunt 2 </vt:lpstr>
      <vt:lpstr>Agendapunt 3 </vt:lpstr>
      <vt:lpstr>Knelpunten ELD</vt:lpstr>
      <vt:lpstr>Voorhang brief VWS 2013</vt:lpstr>
      <vt:lpstr>KPMG/Plexus rapport</vt:lpstr>
      <vt:lpstr>1. ELD en toegevoegde waarde</vt:lpstr>
      <vt:lpstr>2. Huidige situatie (Vektis)  </vt:lpstr>
      <vt:lpstr>3. Conclusies huidig systeem en verkenning  5 ‘grondvormen’</vt:lpstr>
      <vt:lpstr>PowerPoint-presentatie</vt:lpstr>
      <vt:lpstr>Advies KPMG Plexus</vt:lpstr>
      <vt:lpstr>Fase 1: Productfinanciering</vt:lpstr>
      <vt:lpstr>Fase 2: Budget per verzekerde bij huisarts</vt:lpstr>
      <vt:lpstr>In schema</vt:lpstr>
      <vt:lpstr>Kritische kanttekeningen Diagned</vt:lpstr>
      <vt:lpstr> Acties Diagned  </vt:lpstr>
      <vt:lpstr>PowerPoint-presentatie</vt:lpstr>
      <vt:lpstr> Boodschap Diagned </vt:lpstr>
      <vt:lpstr>Input leden noodzakelijk</vt:lpstr>
      <vt:lpstr>Agendapunt 4 </vt:lpstr>
      <vt:lpstr>Miljoenennota VWS 2015</vt:lpstr>
      <vt:lpstr>Minister is tevreden</vt:lpstr>
      <vt:lpstr>Historische trendbreuk</vt:lpstr>
      <vt:lpstr>Voor Diagned van belang: Curatieve  zorg (Zvw)</vt:lpstr>
      <vt:lpstr>  </vt:lpstr>
      <vt:lpstr>Uitvergroot </vt:lpstr>
      <vt:lpstr>Cure</vt:lpstr>
      <vt:lpstr>Beleid op kostenbeheersing</vt:lpstr>
      <vt:lpstr>Inzet op doelmatigheid </vt:lpstr>
      <vt:lpstr>Innovatie: lippendienst? </vt:lpstr>
      <vt:lpstr>Ethische grenzen</vt:lpstr>
      <vt:lpstr>Eerste lijn</vt:lpstr>
      <vt:lpstr>Tweede lijn</vt:lpstr>
      <vt:lpstr>Hulpmiddelen</vt:lpstr>
      <vt:lpstr>Rol zorgverzekeraar </vt:lpstr>
      <vt:lpstr>Agendapunt 5 </vt:lpstr>
      <vt:lpstr>Activiteiten najaar</vt:lpstr>
      <vt:lpstr>Vervolg</vt:lpstr>
    </vt:vector>
  </TitlesOfParts>
  <Company>Farmarecht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Commissie van Advies</dc:title>
  <dc:creator>Farmarecht</dc:creator>
  <cp:lastModifiedBy>Farmarecht</cp:lastModifiedBy>
  <cp:revision>161</cp:revision>
  <dcterms:created xsi:type="dcterms:W3CDTF">2008-11-11T10:09:43Z</dcterms:created>
  <dcterms:modified xsi:type="dcterms:W3CDTF">2014-09-19T08:30:08Z</dcterms:modified>
</cp:coreProperties>
</file>